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8"/>
  </p:notesMasterIdLst>
  <p:sldIdLst>
    <p:sldId id="346" r:id="rId2"/>
    <p:sldId id="359" r:id="rId3"/>
    <p:sldId id="360" r:id="rId4"/>
    <p:sldId id="361" r:id="rId5"/>
    <p:sldId id="364" r:id="rId6"/>
    <p:sldId id="366" r:id="rId7"/>
    <p:sldId id="367" r:id="rId8"/>
    <p:sldId id="435" r:id="rId9"/>
    <p:sldId id="436" r:id="rId10"/>
    <p:sldId id="357" r:id="rId11"/>
    <p:sldId id="368" r:id="rId12"/>
    <p:sldId id="438" r:id="rId13"/>
    <p:sldId id="437" r:id="rId14"/>
    <p:sldId id="365" r:id="rId15"/>
    <p:sldId id="369" r:id="rId16"/>
    <p:sldId id="439" r:id="rId17"/>
    <p:sldId id="378" r:id="rId18"/>
    <p:sldId id="382" r:id="rId19"/>
    <p:sldId id="379" r:id="rId20"/>
    <p:sldId id="383" r:id="rId21"/>
    <p:sldId id="474" r:id="rId22"/>
    <p:sldId id="381" r:id="rId23"/>
    <p:sldId id="443" r:id="rId24"/>
    <p:sldId id="384" r:id="rId25"/>
    <p:sldId id="476" r:id="rId26"/>
    <p:sldId id="475" r:id="rId27"/>
    <p:sldId id="444" r:id="rId28"/>
    <p:sldId id="380" r:id="rId29"/>
    <p:sldId id="455" r:id="rId30"/>
    <p:sldId id="386" r:id="rId31"/>
    <p:sldId id="401" r:id="rId32"/>
    <p:sldId id="400" r:id="rId33"/>
    <p:sldId id="423" r:id="rId34"/>
    <p:sldId id="452" r:id="rId35"/>
    <p:sldId id="422" r:id="rId36"/>
    <p:sldId id="445" r:id="rId37"/>
    <p:sldId id="451" r:id="rId38"/>
    <p:sldId id="450" r:id="rId39"/>
    <p:sldId id="399" r:id="rId40"/>
    <p:sldId id="398" r:id="rId41"/>
    <p:sldId id="404" r:id="rId42"/>
    <p:sldId id="397" r:id="rId43"/>
    <p:sldId id="405" r:id="rId44"/>
    <p:sldId id="446" r:id="rId45"/>
    <p:sldId id="448" r:id="rId46"/>
    <p:sldId id="447" r:id="rId47"/>
    <p:sldId id="395" r:id="rId48"/>
    <p:sldId id="407" r:id="rId49"/>
    <p:sldId id="424" r:id="rId50"/>
    <p:sldId id="394" r:id="rId51"/>
    <p:sldId id="408" r:id="rId52"/>
    <p:sldId id="393" r:id="rId53"/>
    <p:sldId id="409" r:id="rId54"/>
    <p:sldId id="392" r:id="rId55"/>
    <p:sldId id="410" r:id="rId56"/>
    <p:sldId id="456" r:id="rId57"/>
    <p:sldId id="428" r:id="rId58"/>
    <p:sldId id="458" r:id="rId59"/>
    <p:sldId id="425" r:id="rId60"/>
    <p:sldId id="459" r:id="rId61"/>
    <p:sldId id="426" r:id="rId62"/>
    <p:sldId id="460" r:id="rId63"/>
    <p:sldId id="427" r:id="rId64"/>
    <p:sldId id="457" r:id="rId65"/>
    <p:sldId id="388" r:id="rId66"/>
    <p:sldId id="411" r:id="rId67"/>
    <p:sldId id="387" r:id="rId68"/>
    <p:sldId id="412" r:id="rId69"/>
    <p:sldId id="391" r:id="rId70"/>
    <p:sldId id="413" r:id="rId71"/>
    <p:sldId id="390" r:id="rId72"/>
    <p:sldId id="418" r:id="rId73"/>
    <p:sldId id="469" r:id="rId74"/>
    <p:sldId id="414" r:id="rId75"/>
    <p:sldId id="419" r:id="rId76"/>
    <p:sldId id="431" r:id="rId77"/>
    <p:sldId id="472" r:id="rId78"/>
    <p:sldId id="471" r:id="rId79"/>
    <p:sldId id="470" r:id="rId80"/>
    <p:sldId id="477" r:id="rId81"/>
    <p:sldId id="463" r:id="rId82"/>
    <p:sldId id="462" r:id="rId83"/>
    <p:sldId id="473" r:id="rId84"/>
    <p:sldId id="461" r:id="rId85"/>
    <p:sldId id="465" r:id="rId86"/>
    <p:sldId id="467" r:id="rId87"/>
    <p:sldId id="466" r:id="rId88"/>
    <p:sldId id="468" r:id="rId89"/>
    <p:sldId id="415" r:id="rId90"/>
    <p:sldId id="420" r:id="rId91"/>
    <p:sldId id="433" r:id="rId92"/>
    <p:sldId id="453" r:id="rId93"/>
    <p:sldId id="434" r:id="rId94"/>
    <p:sldId id="417" r:id="rId95"/>
    <p:sldId id="454" r:id="rId96"/>
    <p:sldId id="416"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00B0F0"/>
    <a:srgbClr val="0091EA"/>
    <a:srgbClr val="FF0000"/>
    <a:srgbClr val="00B41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660"/>
  </p:normalViewPr>
  <p:slideViewPr>
    <p:cSldViewPr>
      <p:cViewPr varScale="1">
        <p:scale>
          <a:sx n="106" d="100"/>
          <a:sy n="106" d="100"/>
        </p:scale>
        <p:origin x="1830"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EA6E38-82B1-47BB-A812-313B295FEFF2}" type="datetimeFigureOut">
              <a:rPr lang="en-US" smtClean="0"/>
              <a:pPr/>
              <a:t>1/13/2021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089E94-532B-494D-AD7A-712B16D9F5AA}" type="slidenum">
              <a:rPr lang="en-US" smtClean="0"/>
              <a:pPr/>
              <a:t>‹#›</a:t>
            </a:fld>
            <a:endParaRPr lang="en-US"/>
          </a:p>
        </p:txBody>
      </p:sp>
    </p:spTree>
    <p:extLst>
      <p:ext uri="{BB962C8B-B14F-4D97-AF65-F5344CB8AC3E}">
        <p14:creationId xmlns:p14="http://schemas.microsoft.com/office/powerpoint/2010/main" val="1351098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AB146133-C2C6-42E5-9F03-188AA2A4A162}" type="slidenum">
              <a:rPr lang="en-US" smtClean="0"/>
              <a:pPr>
                <a:defRPr/>
              </a:pPr>
              <a:t>1</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ru-RU" smtClean="0"/>
          </a:p>
        </p:txBody>
      </p:sp>
    </p:spTree>
    <p:extLst>
      <p:ext uri="{BB962C8B-B14F-4D97-AF65-F5344CB8AC3E}">
        <p14:creationId xmlns:p14="http://schemas.microsoft.com/office/powerpoint/2010/main" val="1567756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089E94-532B-494D-AD7A-712B16D9F5AA}" type="slidenum">
              <a:rPr lang="en-US" smtClean="0"/>
              <a:pPr/>
              <a:t>71</a:t>
            </a:fld>
            <a:endParaRPr lang="en-US"/>
          </a:p>
        </p:txBody>
      </p:sp>
    </p:spTree>
    <p:extLst>
      <p:ext uri="{BB962C8B-B14F-4D97-AF65-F5344CB8AC3E}">
        <p14:creationId xmlns:p14="http://schemas.microsoft.com/office/powerpoint/2010/main" val="379699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2DBD43-1A4C-4AAD-8D03-74A733ED93C3}" type="datetime1">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4225E-47F7-41CC-B3DC-6CDCBA9E49DD}" type="datetime1">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38552-0E58-467A-A57D-E90C9457A996}" type="datetime1">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28EEF-75EC-4D70-847F-7E2315BCBB84}" type="datetime1">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8A56E-A279-4176-BEC2-375899A20001}" type="datetime1">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6B6FAE-F957-4FB8-8208-7398E99DCFCB}" type="datetime1">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79656-F5B0-429E-A2C2-3C8AA1867657}" type="datetime1">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1C1818-A282-4D63-8BA2-BE3E5701FD67}" type="datetime1">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46B574-FD47-4D53-AE7D-24D3EB552FAB}" type="datetime1">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989F7-CD14-47DE-9AF3-53181E8F7E73}" type="datetime1">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DB530-15AD-487C-9487-CB382730068D}" type="datetime1">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1FBDB-A6A0-4B69-B06A-3E6E09B345F1}" type="datetime1">
              <a:rPr lang="en-US" smtClean="0"/>
              <a:t>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B3369-7666-44EB-AEA9-5FA9440DB40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ater.usgs.gov/wsc/map_index.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8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0" y="685800"/>
            <a:ext cx="3429000" cy="4210050"/>
          </a:xfrm>
          <a:effectLst>
            <a:outerShdw blurRad="50800" dist="38100" dir="2700000" algn="tl" rotWithShape="0">
              <a:schemeClr val="bg2">
                <a:lumMod val="10000"/>
                <a:alpha val="40000"/>
              </a:schemeClr>
            </a:outerShdw>
          </a:effectLst>
        </p:spPr>
        <p:txBody>
          <a:bodyPr>
            <a:noAutofit/>
          </a:bodyPr>
          <a:lstStyle/>
          <a:p>
            <a:pPr>
              <a:defRPr/>
            </a:pPr>
            <a:r>
              <a:rPr lang="en-US" sz="4200" dirty="0" smtClean="0">
                <a:solidFill>
                  <a:schemeClr val="bg1"/>
                </a:solidFill>
                <a:effectLst>
                  <a:outerShdw blurRad="38100" dist="38100" dir="2700000" algn="tl">
                    <a:srgbClr val="000000">
                      <a:alpha val="43137"/>
                    </a:srgbClr>
                  </a:outerShdw>
                </a:effectLst>
              </a:rPr>
              <a:t>Soil and Water Conservation Merit Badge</a:t>
            </a:r>
            <a:endParaRPr lang="en-US" sz="4200" dirty="0">
              <a:solidFill>
                <a:schemeClr val="bg1"/>
              </a:solidFill>
              <a:effectLst>
                <a:outerShdw blurRad="38100" dist="38100" dir="2700000" algn="tl">
                  <a:srgbClr val="000000">
                    <a:alpha val="43137"/>
                  </a:srgbClr>
                </a:outerShdw>
              </a:effectLst>
            </a:endParaRPr>
          </a:p>
        </p:txBody>
      </p:sp>
      <p:sp>
        <p:nvSpPr>
          <p:cNvPr id="2052" name="Rectangle 4"/>
          <p:cNvSpPr>
            <a:spLocks noGrp="1" noChangeArrowheads="1"/>
          </p:cNvSpPr>
          <p:nvPr>
            <p:ph type="subTitle" idx="1"/>
          </p:nvPr>
        </p:nvSpPr>
        <p:spPr>
          <a:xfrm>
            <a:off x="105962" y="5257800"/>
            <a:ext cx="3200400" cy="1143000"/>
          </a:xfrm>
          <a:effectLst>
            <a:outerShdw blurRad="50800" dist="38100" dir="2700000" algn="tl" rotWithShape="0">
              <a:schemeClr val="bg2">
                <a:lumMod val="10000"/>
                <a:alpha val="40000"/>
              </a:schemeClr>
            </a:outerShdw>
          </a:effectLst>
        </p:spPr>
        <p:txBody>
          <a:bodyPr>
            <a:normAutofit fontScale="85000" lnSpcReduction="10000"/>
          </a:bodyPr>
          <a:lstStyle/>
          <a:p>
            <a:pPr>
              <a:defRPr/>
            </a:pPr>
            <a:r>
              <a:rPr lang="en-US" dirty="0" smtClean="0">
                <a:solidFill>
                  <a:schemeClr val="bg1"/>
                </a:solidFill>
                <a:effectLst>
                  <a:outerShdw blurRad="38100" dist="38100" dir="2700000" algn="tl">
                    <a:srgbClr val="000000">
                      <a:alpha val="43137"/>
                    </a:srgbClr>
                  </a:outerShdw>
                </a:effectLst>
              </a:rPr>
              <a:t>Troop 344 and 9344</a:t>
            </a:r>
          </a:p>
          <a:p>
            <a:pPr>
              <a:defRPr/>
            </a:pPr>
            <a:r>
              <a:rPr lang="en-US" dirty="0" smtClean="0">
                <a:solidFill>
                  <a:schemeClr val="bg1"/>
                </a:solidFill>
                <a:effectLst>
                  <a:outerShdw blurRad="38100" dist="38100" dir="2700000" algn="tl">
                    <a:srgbClr val="000000">
                      <a:alpha val="43137"/>
                    </a:srgbClr>
                  </a:outerShdw>
                </a:effectLst>
              </a:rPr>
              <a:t>Pemberville, OH</a:t>
            </a:r>
            <a:endParaRPr lang="en-US" dirty="0">
              <a:solidFill>
                <a:schemeClr val="bg1"/>
              </a:solidFill>
              <a:effectLst>
                <a:outerShdw blurRad="38100" dist="38100" dir="2700000" algn="tl">
                  <a:srgbClr val="000000">
                    <a:alpha val="43137"/>
                  </a:srgbClr>
                </a:outerShdw>
              </a:effectLst>
            </a:endParaRPr>
          </a:p>
          <a:p>
            <a:pPr algn="l">
              <a:defRPr/>
            </a:pPr>
            <a:endParaRPr lang="en-US"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962400"/>
            <a:ext cx="1126325" cy="11497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1</a:t>
            </a:r>
            <a:endParaRPr lang="en-US" sz="3600" dirty="0">
              <a:solidFill>
                <a:srgbClr val="4D4D4D"/>
              </a:solidFill>
            </a:endParaRPr>
          </a:p>
        </p:txBody>
      </p:sp>
      <p:sp>
        <p:nvSpPr>
          <p:cNvPr id="4" name="TextBox 3"/>
          <p:cNvSpPr txBox="1"/>
          <p:nvPr/>
        </p:nvSpPr>
        <p:spPr>
          <a:xfrm>
            <a:off x="2286000" y="1752600"/>
            <a:ext cx="6096000" cy="1354217"/>
          </a:xfrm>
          <a:prstGeom prst="rect">
            <a:avLst/>
          </a:prstGeom>
          <a:noFill/>
        </p:spPr>
        <p:txBody>
          <a:bodyPr wrap="square" rtlCol="0">
            <a:spAutoFit/>
          </a:bodyPr>
          <a:lstStyle/>
          <a:p>
            <a:pPr lvl="0" eaLnBrk="0" fontAlgn="base" hangingPunct="0">
              <a:spcBef>
                <a:spcPct val="0"/>
              </a:spcBef>
              <a:spcAft>
                <a:spcPct val="0"/>
              </a:spcAft>
            </a:pPr>
            <a:r>
              <a:rPr lang="en-US" altLang="en-US" dirty="0">
                <a:solidFill>
                  <a:srgbClr val="4D4D4D"/>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Tell what soil is. Tell how it is formed. </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Describe three kinds of soil. Tell how they are different.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Name the three main plant nutrients in fertile soil. Tell how they can be put back when used up.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10</a:t>
            </a:fld>
            <a:endParaRPr lang="en-US"/>
          </a:p>
        </p:txBody>
      </p:sp>
    </p:spTree>
    <p:extLst>
      <p:ext uri="{BB962C8B-B14F-4D97-AF65-F5344CB8AC3E}">
        <p14:creationId xmlns:p14="http://schemas.microsoft.com/office/powerpoint/2010/main" val="1994737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Types of Soil: Sandy</a:t>
            </a:r>
            <a:endParaRPr lang="en-US" dirty="0">
              <a:solidFill>
                <a:schemeClr val="bg1"/>
              </a:solidFill>
            </a:endParaRPr>
          </a:p>
        </p:txBody>
      </p:sp>
      <p:sp>
        <p:nvSpPr>
          <p:cNvPr id="3" name="Content Placeholder 2"/>
          <p:cNvSpPr>
            <a:spLocks noGrp="1"/>
          </p:cNvSpPr>
          <p:nvPr>
            <p:ph sz="half" idx="1"/>
          </p:nvPr>
        </p:nvSpPr>
        <p:spPr>
          <a:xfrm>
            <a:off x="1676400" y="1825028"/>
            <a:ext cx="3657600" cy="4956772"/>
          </a:xfrm>
        </p:spPr>
        <p:txBody>
          <a:bodyPr>
            <a:normAutofit fontScale="92500" lnSpcReduction="10000"/>
          </a:bodyPr>
          <a:lstStyle/>
          <a:p>
            <a:r>
              <a:rPr lang="en-US" sz="2200" b="1" dirty="0" smtClean="0"/>
              <a:t>Sandy </a:t>
            </a:r>
            <a:r>
              <a:rPr lang="en-US" sz="2200" b="1" dirty="0"/>
              <a:t>Soil </a:t>
            </a:r>
            <a:r>
              <a:rPr lang="en-US" sz="2200" dirty="0"/>
              <a:t>is light, warm, dry and tend to be acidic and low in nutrients. </a:t>
            </a:r>
            <a:endParaRPr lang="en-US" sz="2200" dirty="0" smtClean="0"/>
          </a:p>
          <a:p>
            <a:r>
              <a:rPr lang="en-US" sz="2200" dirty="0" smtClean="0"/>
              <a:t>Sandy </a:t>
            </a:r>
            <a:r>
              <a:rPr lang="en-US" sz="2200" dirty="0"/>
              <a:t>soils are often known as light soils due to their high proportion of sand and little clay (clay weighs more than sand).</a:t>
            </a:r>
          </a:p>
          <a:p>
            <a:r>
              <a:rPr lang="en-US" sz="2200" dirty="0"/>
              <a:t>These soils have quick water drainage and are easy to work with. </a:t>
            </a:r>
            <a:endParaRPr lang="en-US" sz="2200" dirty="0" smtClean="0"/>
          </a:p>
          <a:p>
            <a:r>
              <a:rPr lang="en-US" sz="2200" dirty="0" smtClean="0"/>
              <a:t>They </a:t>
            </a:r>
            <a:r>
              <a:rPr lang="en-US" sz="2200" dirty="0"/>
              <a:t>are quicker to warm up in spring than clay soils but tend to dry out in summer and suffer from low nutrients that are washed away by rain.</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86400" y="1825028"/>
            <a:ext cx="3331029" cy="2590800"/>
          </a:xfrm>
        </p:spPr>
      </p:pic>
      <p:sp>
        <p:nvSpPr>
          <p:cNvPr id="4" name="Slide Number Placeholder 3"/>
          <p:cNvSpPr>
            <a:spLocks noGrp="1"/>
          </p:cNvSpPr>
          <p:nvPr>
            <p:ph type="sldNum" sz="quarter" idx="12"/>
          </p:nvPr>
        </p:nvSpPr>
        <p:spPr/>
        <p:txBody>
          <a:bodyPr/>
          <a:lstStyle/>
          <a:p>
            <a:fld id="{9DAB3369-7666-44EB-AEA9-5FA9440DB40A}" type="slidenum">
              <a:rPr lang="en-US" smtClean="0"/>
              <a:pPr/>
              <a:t>11</a:t>
            </a:fld>
            <a:endParaRPr lang="en-US"/>
          </a:p>
        </p:txBody>
      </p:sp>
    </p:spTree>
    <p:extLst>
      <p:ext uri="{BB962C8B-B14F-4D97-AF65-F5344CB8AC3E}">
        <p14:creationId xmlns:p14="http://schemas.microsoft.com/office/powerpoint/2010/main" val="909963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Types of Soil: Clay</a:t>
            </a:r>
            <a:endParaRPr lang="en-US" dirty="0">
              <a:solidFill>
                <a:schemeClr val="bg1"/>
              </a:solidFill>
            </a:endParaRPr>
          </a:p>
        </p:txBody>
      </p:sp>
      <p:sp>
        <p:nvSpPr>
          <p:cNvPr id="3" name="Content Placeholder 2"/>
          <p:cNvSpPr>
            <a:spLocks noGrp="1"/>
          </p:cNvSpPr>
          <p:nvPr>
            <p:ph sz="half" idx="1"/>
          </p:nvPr>
        </p:nvSpPr>
        <p:spPr>
          <a:xfrm>
            <a:off x="1645467" y="1828800"/>
            <a:ext cx="4038600" cy="4525963"/>
          </a:xfrm>
        </p:spPr>
        <p:txBody>
          <a:bodyPr>
            <a:normAutofit/>
          </a:bodyPr>
          <a:lstStyle/>
          <a:p>
            <a:r>
              <a:rPr lang="en-US" sz="2000" b="1" dirty="0" smtClean="0"/>
              <a:t>Clay </a:t>
            </a:r>
            <a:r>
              <a:rPr lang="en-US" sz="2000" b="1" dirty="0"/>
              <a:t>Soil </a:t>
            </a:r>
            <a:r>
              <a:rPr lang="en-US" sz="2000" dirty="0"/>
              <a:t>is a heavy soil type that </a:t>
            </a:r>
            <a:r>
              <a:rPr lang="en-US" sz="2000" dirty="0" smtClean="0"/>
              <a:t>remains </a:t>
            </a:r>
            <a:r>
              <a:rPr lang="en-US" sz="2000" dirty="0"/>
              <a:t>wet and cold in winter and </a:t>
            </a:r>
            <a:r>
              <a:rPr lang="en-US" sz="2000" dirty="0" smtClean="0"/>
              <a:t>dries </a:t>
            </a:r>
            <a:r>
              <a:rPr lang="en-US" sz="2000" dirty="0"/>
              <a:t>out </a:t>
            </a:r>
            <a:r>
              <a:rPr lang="en-US" sz="2000" dirty="0" smtClean="0"/>
              <a:t>and cracks in the </a:t>
            </a:r>
            <a:r>
              <a:rPr lang="en-US" sz="2000" dirty="0"/>
              <a:t>summer.</a:t>
            </a:r>
          </a:p>
          <a:p>
            <a:r>
              <a:rPr lang="en-US" sz="2000" dirty="0"/>
              <a:t>These soils are made of over 25 percent clay, and because of the spaces found between clay particles, clay soils hold a high amount of water.</a:t>
            </a:r>
          </a:p>
          <a:p>
            <a:r>
              <a:rPr lang="en-US" sz="2000" dirty="0" smtClean="0"/>
              <a:t>These </a:t>
            </a:r>
            <a:r>
              <a:rPr lang="en-US" sz="2000" dirty="0"/>
              <a:t>soils drain slowly and take longer to warm up in </a:t>
            </a:r>
            <a:r>
              <a:rPr lang="en-US" sz="2000" dirty="0" smtClean="0"/>
              <a:t>summer.</a:t>
            </a:r>
            <a:endParaRPr lang="en-US" sz="20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15000" y="1828800"/>
            <a:ext cx="3224552" cy="2507985"/>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12</a:t>
            </a:fld>
            <a:endParaRPr lang="en-US"/>
          </a:p>
        </p:txBody>
      </p:sp>
    </p:spTree>
    <p:extLst>
      <p:ext uri="{BB962C8B-B14F-4D97-AF65-F5344CB8AC3E}">
        <p14:creationId xmlns:p14="http://schemas.microsoft.com/office/powerpoint/2010/main" val="2817877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Types of Soil: Loam</a:t>
            </a:r>
            <a:endParaRPr lang="en-US" dirty="0">
              <a:solidFill>
                <a:schemeClr val="bg1"/>
              </a:solidFill>
            </a:endParaRPr>
          </a:p>
        </p:txBody>
      </p:sp>
      <p:sp>
        <p:nvSpPr>
          <p:cNvPr id="3" name="Content Placeholder 2"/>
          <p:cNvSpPr>
            <a:spLocks noGrp="1"/>
          </p:cNvSpPr>
          <p:nvPr>
            <p:ph sz="half" idx="1"/>
          </p:nvPr>
        </p:nvSpPr>
        <p:spPr>
          <a:xfrm>
            <a:off x="1600200" y="1752600"/>
            <a:ext cx="4038600" cy="4525963"/>
          </a:xfrm>
        </p:spPr>
        <p:txBody>
          <a:bodyPr>
            <a:normAutofit/>
          </a:bodyPr>
          <a:lstStyle/>
          <a:p>
            <a:r>
              <a:rPr lang="en-US" sz="2000" b="1" dirty="0" smtClean="0"/>
              <a:t>Loam </a:t>
            </a:r>
            <a:r>
              <a:rPr lang="en-US" sz="2000" b="1" dirty="0" smtClean="0"/>
              <a:t>Soil </a:t>
            </a:r>
            <a:r>
              <a:rPr lang="en-US" sz="2000" dirty="0"/>
              <a:t>is a mixture of sand, silt and clay that are combined to avoid the negative effects of each type.</a:t>
            </a:r>
          </a:p>
          <a:p>
            <a:r>
              <a:rPr lang="en-US" sz="2000" dirty="0"/>
              <a:t>These soils are fertile, easy to work with and provide good drainage. </a:t>
            </a:r>
            <a:endParaRPr lang="en-US" sz="2000" dirty="0" smtClean="0"/>
          </a:p>
          <a:p>
            <a:r>
              <a:rPr lang="en-US" sz="2000" dirty="0" smtClean="0"/>
              <a:t>Depending </a:t>
            </a:r>
            <a:r>
              <a:rPr lang="en-US" sz="2000" dirty="0"/>
              <a:t>on their predominant composition they can be either sandy or clay loam.</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38800" y="1752600"/>
            <a:ext cx="3124200" cy="2429933"/>
          </a:xfrm>
        </p:spPr>
      </p:pic>
      <p:sp>
        <p:nvSpPr>
          <p:cNvPr id="4" name="Slide Number Placeholder 3"/>
          <p:cNvSpPr>
            <a:spLocks noGrp="1"/>
          </p:cNvSpPr>
          <p:nvPr>
            <p:ph type="sldNum" sz="quarter" idx="12"/>
          </p:nvPr>
        </p:nvSpPr>
        <p:spPr/>
        <p:txBody>
          <a:bodyPr/>
          <a:lstStyle/>
          <a:p>
            <a:fld id="{9DAB3369-7666-44EB-AEA9-5FA9440DB40A}" type="slidenum">
              <a:rPr lang="en-US" smtClean="0"/>
              <a:pPr/>
              <a:t>13</a:t>
            </a:fld>
            <a:endParaRPr lang="en-US"/>
          </a:p>
        </p:txBody>
      </p:sp>
    </p:spTree>
    <p:extLst>
      <p:ext uri="{BB962C8B-B14F-4D97-AF65-F5344CB8AC3E}">
        <p14:creationId xmlns:p14="http://schemas.microsoft.com/office/powerpoint/2010/main" val="3126242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1</a:t>
            </a:r>
            <a:endParaRPr lang="en-US" sz="3600" dirty="0">
              <a:solidFill>
                <a:srgbClr val="4D4D4D"/>
              </a:solidFill>
            </a:endParaRPr>
          </a:p>
        </p:txBody>
      </p:sp>
      <p:sp>
        <p:nvSpPr>
          <p:cNvPr id="4" name="TextBox 3"/>
          <p:cNvSpPr txBox="1"/>
          <p:nvPr/>
        </p:nvSpPr>
        <p:spPr>
          <a:xfrm>
            <a:off x="2286000" y="1752600"/>
            <a:ext cx="6096000" cy="1354217"/>
          </a:xfrm>
          <a:prstGeom prst="rect">
            <a:avLst/>
          </a:prstGeom>
          <a:noFill/>
        </p:spPr>
        <p:txBody>
          <a:bodyPr wrap="square" rtlCol="0">
            <a:spAutoFit/>
          </a:bodyPr>
          <a:lstStyle/>
          <a:p>
            <a:pPr lvl="0" eaLnBrk="0" fontAlgn="base" hangingPunct="0">
              <a:spcBef>
                <a:spcPct val="0"/>
              </a:spcBef>
              <a:spcAft>
                <a:spcPct val="0"/>
              </a:spcAft>
            </a:pPr>
            <a:r>
              <a:rPr lang="en-US" altLang="en-US" dirty="0">
                <a:solidFill>
                  <a:srgbClr val="4D4D4D"/>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Tell what soil is. Tell how it is formed.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Describe three kinds of soil. Tell how they are different. </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Name the three main plant nutrients in fertile soil. Tell how they can be put back when used up.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14</a:t>
            </a:fld>
            <a:endParaRPr lang="en-US"/>
          </a:p>
        </p:txBody>
      </p:sp>
    </p:spTree>
    <p:extLst>
      <p:ext uri="{BB962C8B-B14F-4D97-AF65-F5344CB8AC3E}">
        <p14:creationId xmlns:p14="http://schemas.microsoft.com/office/powerpoint/2010/main" val="1022900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8788" y="0"/>
            <a:ext cx="3723406" cy="1143000"/>
          </a:xfrm>
        </p:spPr>
        <p:txBody>
          <a:bodyPr>
            <a:normAutofit fontScale="90000"/>
          </a:bodyPr>
          <a:lstStyle/>
          <a:p>
            <a:r>
              <a:rPr lang="en-US" dirty="0" smtClean="0">
                <a:solidFill>
                  <a:schemeClr val="bg1"/>
                </a:solidFill>
              </a:rPr>
              <a:t>Plant Nutrients in the Soil</a:t>
            </a:r>
            <a:endParaRPr lang="en-US" dirty="0">
              <a:solidFill>
                <a:schemeClr val="bg1"/>
              </a:solidFill>
            </a:endParaRPr>
          </a:p>
        </p:txBody>
      </p:sp>
      <p:sp>
        <p:nvSpPr>
          <p:cNvPr id="3" name="Content Placeholder 2"/>
          <p:cNvSpPr>
            <a:spLocks noGrp="1"/>
          </p:cNvSpPr>
          <p:nvPr>
            <p:ph idx="1"/>
          </p:nvPr>
        </p:nvSpPr>
        <p:spPr>
          <a:xfrm>
            <a:off x="5105400" y="1676400"/>
            <a:ext cx="3886200" cy="4724400"/>
          </a:xfrm>
        </p:spPr>
        <p:txBody>
          <a:bodyPr>
            <a:normAutofit/>
          </a:bodyPr>
          <a:lstStyle/>
          <a:p>
            <a:r>
              <a:rPr lang="en-US" sz="2000" dirty="0" smtClean="0"/>
              <a:t>The </a:t>
            </a:r>
            <a:r>
              <a:rPr lang="en-US" sz="2000" dirty="0"/>
              <a:t>three main nutrients are nitrogen (N), phosphorus (P) and potassium (K). </a:t>
            </a:r>
            <a:endParaRPr lang="en-US" sz="2000" dirty="0" smtClean="0"/>
          </a:p>
          <a:p>
            <a:r>
              <a:rPr lang="en-US" sz="2000" dirty="0" smtClean="0"/>
              <a:t>Together </a:t>
            </a:r>
            <a:r>
              <a:rPr lang="en-US" sz="2000" dirty="0"/>
              <a:t>they make up the trio known as NPK. </a:t>
            </a:r>
            <a:endParaRPr lang="en-US" sz="2000" dirty="0" smtClean="0"/>
          </a:p>
          <a:p>
            <a:r>
              <a:rPr lang="en-US" sz="2000" dirty="0" smtClean="0"/>
              <a:t>Other </a:t>
            </a:r>
            <a:r>
              <a:rPr lang="en-US" sz="2000" dirty="0"/>
              <a:t>important nutrients are calcium, magnesium and sulfur. </a:t>
            </a:r>
            <a:endParaRPr lang="en-US" sz="2000" dirty="0" smtClean="0"/>
          </a:p>
          <a:p>
            <a:r>
              <a:rPr lang="en-US" sz="2000" dirty="0" smtClean="0"/>
              <a:t>Plants </a:t>
            </a:r>
            <a:r>
              <a:rPr lang="en-US" sz="2000" dirty="0"/>
              <a:t>also need small quantities of iron, manganese, zinc, copper, boron and molybdenum, known as trace elements because only traces are needed by the plant. </a:t>
            </a:r>
          </a:p>
          <a:p>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778" b="3333"/>
          <a:stretch/>
        </p:blipFill>
        <p:spPr>
          <a:xfrm>
            <a:off x="-40601" y="0"/>
            <a:ext cx="5003995" cy="685800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15</a:t>
            </a:fld>
            <a:endParaRPr lang="en-US"/>
          </a:p>
        </p:txBody>
      </p:sp>
    </p:spTree>
    <p:extLst>
      <p:ext uri="{BB962C8B-B14F-4D97-AF65-F5344CB8AC3E}">
        <p14:creationId xmlns:p14="http://schemas.microsoft.com/office/powerpoint/2010/main" val="309614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Replacing Nutrients</a:t>
            </a:r>
            <a:endParaRPr lang="en-US" dirty="0">
              <a:solidFill>
                <a:schemeClr val="bg1"/>
              </a:solidFill>
            </a:endParaRPr>
          </a:p>
        </p:txBody>
      </p:sp>
      <p:sp>
        <p:nvSpPr>
          <p:cNvPr id="3" name="Content Placeholder 2"/>
          <p:cNvSpPr>
            <a:spLocks noGrp="1"/>
          </p:cNvSpPr>
          <p:nvPr>
            <p:ph idx="1"/>
          </p:nvPr>
        </p:nvSpPr>
        <p:spPr>
          <a:xfrm>
            <a:off x="1447800" y="1600200"/>
            <a:ext cx="7239000" cy="5105400"/>
          </a:xfrm>
        </p:spPr>
        <p:txBody>
          <a:bodyPr>
            <a:normAutofit fontScale="70000" lnSpcReduction="20000"/>
          </a:bodyPr>
          <a:lstStyle/>
          <a:p>
            <a:r>
              <a:rPr lang="en-US" dirty="0" smtClean="0"/>
              <a:t>Nitrogen (N)</a:t>
            </a:r>
          </a:p>
          <a:p>
            <a:pPr lvl="1"/>
            <a:r>
              <a:rPr lang="en-US" dirty="0" smtClean="0"/>
              <a:t>Fertilizer </a:t>
            </a:r>
            <a:r>
              <a:rPr lang="en-US" dirty="0"/>
              <a:t>factories use nitrogen from the air to make ammonium sulfate, ammonium nitrate and urea. When applied to soil, nitrogen is converted to mineral form, nitrate, so that plants can take it up</a:t>
            </a:r>
            <a:r>
              <a:rPr lang="en-US" dirty="0" smtClean="0"/>
              <a:t>. Soils </a:t>
            </a:r>
            <a:r>
              <a:rPr lang="en-US" dirty="0"/>
              <a:t>high in organic </a:t>
            </a:r>
            <a:r>
              <a:rPr lang="en-US" dirty="0" smtClean="0"/>
              <a:t>matter or from application of composted manure are </a:t>
            </a:r>
            <a:r>
              <a:rPr lang="en-US" dirty="0"/>
              <a:t>generally higher in </a:t>
            </a:r>
            <a:r>
              <a:rPr lang="en-US" dirty="0" smtClean="0"/>
              <a:t>nitrogen. </a:t>
            </a:r>
          </a:p>
          <a:p>
            <a:r>
              <a:rPr lang="en-US" dirty="0"/>
              <a:t>Phosphorus (P)</a:t>
            </a:r>
          </a:p>
          <a:p>
            <a:pPr lvl="1"/>
            <a:r>
              <a:rPr lang="en-US" dirty="0"/>
              <a:t>A major source of phosphorus is bone meal. Pulverized rock phosphate is a phosphorus-rich rock that is ground into fine particles that release their phosphorus slowly and over the course of many years. All manures contain phosphorus, but manure from grain-fed animals is a particularly rich source.</a:t>
            </a:r>
          </a:p>
          <a:p>
            <a:r>
              <a:rPr lang="en-US" dirty="0" smtClean="0"/>
              <a:t>Potassium (K)</a:t>
            </a:r>
          </a:p>
          <a:p>
            <a:pPr lvl="1"/>
            <a:r>
              <a:rPr lang="en-US" dirty="0"/>
              <a:t>Potash, mined rock powders and wood </a:t>
            </a:r>
            <a:r>
              <a:rPr lang="en-US" dirty="0" smtClean="0"/>
              <a:t>ash, </a:t>
            </a:r>
            <a:r>
              <a:rPr lang="en-US" dirty="0"/>
              <a:t>is the most common source of potassium applied by farmers</a:t>
            </a:r>
            <a:r>
              <a:rPr lang="en-US" dirty="0" smtClean="0"/>
              <a:t>.</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9DAB3369-7666-44EB-AEA9-5FA9440DB40A}" type="slidenum">
              <a:rPr lang="en-US" smtClean="0"/>
              <a:pPr/>
              <a:t>16</a:t>
            </a:fld>
            <a:endParaRPr lang="en-US"/>
          </a:p>
        </p:txBody>
      </p:sp>
    </p:spTree>
    <p:extLst>
      <p:ext uri="{BB962C8B-B14F-4D97-AF65-F5344CB8AC3E}">
        <p14:creationId xmlns:p14="http://schemas.microsoft.com/office/powerpoint/2010/main" val="611794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2</a:t>
            </a:r>
            <a:endParaRPr lang="en-US" sz="3600" dirty="0">
              <a:solidFill>
                <a:srgbClr val="4D4D4D"/>
              </a:solidFill>
            </a:endParaRPr>
          </a:p>
        </p:txBody>
      </p:sp>
      <p:sp>
        <p:nvSpPr>
          <p:cNvPr id="4" name="TextBox 3"/>
          <p:cNvSpPr txBox="1"/>
          <p:nvPr/>
        </p:nvSpPr>
        <p:spPr>
          <a:xfrm>
            <a:off x="2286000" y="1752600"/>
            <a:ext cx="6096000" cy="1600438"/>
          </a:xfrm>
          <a:prstGeom prst="rect">
            <a:avLst/>
          </a:prstGeom>
          <a:noFill/>
        </p:spPr>
        <p:txBody>
          <a:bodyPr wrap="square" rtlCol="0">
            <a:spAutoFit/>
          </a:bodyPr>
          <a:lstStyle/>
          <a:p>
            <a:pPr lvl="0" eaLnBrk="0" fontAlgn="base" hangingPunct="0">
              <a:spcBef>
                <a:spcPct val="0"/>
              </a:spcBef>
              <a:spcAft>
                <a:spcPct val="0"/>
              </a:spcAft>
            </a:pPr>
            <a:r>
              <a:rPr lang="en-US" altLang="en-US" dirty="0">
                <a:solidFill>
                  <a:srgbClr val="4D4D4D"/>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Define soil erosion.</a:t>
            </a:r>
            <a:r>
              <a:rPr lang="en-US" altLang="en-US" sz="1600" dirty="0">
                <a:solidFill>
                  <a:srgbClr val="4D4D4D"/>
                </a:solidFill>
                <a:latin typeface="Arial" panose="020B0604020202020204" pitchFamily="34" charset="0"/>
              </a:rPr>
              <a:t>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Tell why soil conservation is important. Tell how it affects you.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Name three kinds of soil erosion. Describe each.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Take pictures of or draw two kinds of soil erosion.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17</a:t>
            </a:fld>
            <a:endParaRPr lang="en-US"/>
          </a:p>
        </p:txBody>
      </p:sp>
    </p:spTree>
    <p:extLst>
      <p:ext uri="{BB962C8B-B14F-4D97-AF65-F5344CB8AC3E}">
        <p14:creationId xmlns:p14="http://schemas.microsoft.com/office/powerpoint/2010/main" val="3431312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Soil Erosion</a:t>
            </a:r>
            <a:endParaRPr lang="en-US" dirty="0">
              <a:solidFill>
                <a:schemeClr val="bg1"/>
              </a:solidFill>
            </a:endParaRPr>
          </a:p>
        </p:txBody>
      </p:sp>
      <p:sp>
        <p:nvSpPr>
          <p:cNvPr id="5" name="Content Placeholder 4"/>
          <p:cNvSpPr>
            <a:spLocks noGrp="1"/>
          </p:cNvSpPr>
          <p:nvPr>
            <p:ph idx="1"/>
          </p:nvPr>
        </p:nvSpPr>
        <p:spPr>
          <a:xfrm>
            <a:off x="1371600" y="1600200"/>
            <a:ext cx="3962400" cy="4525963"/>
          </a:xfrm>
        </p:spPr>
        <p:txBody>
          <a:bodyPr>
            <a:normAutofit/>
          </a:bodyPr>
          <a:lstStyle/>
          <a:p>
            <a:r>
              <a:rPr lang="en-US" sz="2000" dirty="0" smtClean="0"/>
              <a:t>In </a:t>
            </a:r>
            <a:r>
              <a:rPr lang="en-US" sz="2000" dirty="0"/>
              <a:t>agriculture, </a:t>
            </a:r>
            <a:r>
              <a:rPr lang="en-US" sz="2000" b="1" dirty="0" smtClean="0"/>
              <a:t>Soil Erosion </a:t>
            </a:r>
            <a:r>
              <a:rPr lang="en-US" sz="2000" dirty="0" smtClean="0"/>
              <a:t>refers </a:t>
            </a:r>
            <a:r>
              <a:rPr lang="en-US" sz="2000" dirty="0"/>
              <a:t>to the wearing away of a field's topsoil by the natural physical forces of water </a:t>
            </a:r>
            <a:r>
              <a:rPr lang="en-US" sz="2000" dirty="0" smtClean="0"/>
              <a:t>and </a:t>
            </a:r>
            <a:r>
              <a:rPr lang="en-US" sz="2000" dirty="0"/>
              <a:t>wind </a:t>
            </a:r>
            <a:r>
              <a:rPr lang="en-US" sz="2000" dirty="0" smtClean="0"/>
              <a:t>or </a:t>
            </a:r>
            <a:r>
              <a:rPr lang="en-US" sz="2000" dirty="0"/>
              <a:t>through forces associated with farming activities such as tillage. </a:t>
            </a:r>
          </a:p>
        </p:txBody>
      </p:sp>
      <p:pic>
        <p:nvPicPr>
          <p:cNvPr id="3" name="Picture 2"/>
          <p:cNvPicPr>
            <a:picLocks noChangeAspect="1"/>
          </p:cNvPicPr>
          <p:nvPr/>
        </p:nvPicPr>
        <p:blipFill>
          <a:blip r:embed="rId2"/>
          <a:stretch>
            <a:fillRect/>
          </a:stretch>
        </p:blipFill>
        <p:spPr>
          <a:xfrm>
            <a:off x="5334000" y="1600200"/>
            <a:ext cx="3657680" cy="2238375"/>
          </a:xfrm>
          <a:prstGeom prst="rect">
            <a:avLst/>
          </a:prstGeom>
        </p:spPr>
      </p:pic>
      <p:pic>
        <p:nvPicPr>
          <p:cNvPr id="6" name="Picture 5"/>
          <p:cNvPicPr>
            <a:picLocks noChangeAspect="1"/>
          </p:cNvPicPr>
          <p:nvPr/>
        </p:nvPicPr>
        <p:blipFill>
          <a:blip r:embed="rId3"/>
          <a:stretch>
            <a:fillRect/>
          </a:stretch>
        </p:blipFill>
        <p:spPr>
          <a:xfrm>
            <a:off x="5334000" y="4014347"/>
            <a:ext cx="3657680" cy="2188612"/>
          </a:xfrm>
          <a:prstGeom prst="rect">
            <a:avLst/>
          </a:prstGeom>
        </p:spPr>
      </p:pic>
      <p:sp>
        <p:nvSpPr>
          <p:cNvPr id="2" name="Slide Number Placeholder 1"/>
          <p:cNvSpPr>
            <a:spLocks noGrp="1"/>
          </p:cNvSpPr>
          <p:nvPr>
            <p:ph type="sldNum" sz="quarter" idx="12"/>
          </p:nvPr>
        </p:nvSpPr>
        <p:spPr/>
        <p:txBody>
          <a:bodyPr/>
          <a:lstStyle/>
          <a:p>
            <a:fld id="{9DAB3369-7666-44EB-AEA9-5FA9440DB40A}" type="slidenum">
              <a:rPr lang="en-US" smtClean="0"/>
              <a:pPr/>
              <a:t>18</a:t>
            </a:fld>
            <a:endParaRPr lang="en-US"/>
          </a:p>
        </p:txBody>
      </p:sp>
    </p:spTree>
    <p:extLst>
      <p:ext uri="{BB962C8B-B14F-4D97-AF65-F5344CB8AC3E}">
        <p14:creationId xmlns:p14="http://schemas.microsoft.com/office/powerpoint/2010/main" val="32876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2</a:t>
            </a:r>
            <a:endParaRPr lang="en-US" sz="3600" dirty="0">
              <a:solidFill>
                <a:srgbClr val="4D4D4D"/>
              </a:solidFill>
            </a:endParaRPr>
          </a:p>
        </p:txBody>
      </p:sp>
      <p:sp>
        <p:nvSpPr>
          <p:cNvPr id="4" name="TextBox 3"/>
          <p:cNvSpPr txBox="1"/>
          <p:nvPr/>
        </p:nvSpPr>
        <p:spPr>
          <a:xfrm>
            <a:off x="2286000" y="1752600"/>
            <a:ext cx="6096000" cy="1600438"/>
          </a:xfrm>
          <a:prstGeom prst="rect">
            <a:avLst/>
          </a:prstGeom>
          <a:noFill/>
        </p:spPr>
        <p:txBody>
          <a:bodyPr wrap="square" rtlCol="0">
            <a:spAutoFit/>
          </a:bodyPr>
          <a:lstStyle/>
          <a:p>
            <a:pPr lvl="0" eaLnBrk="0" fontAlgn="base" hangingPunct="0">
              <a:spcBef>
                <a:spcPct val="0"/>
              </a:spcBef>
              <a:spcAft>
                <a:spcPct val="0"/>
              </a:spcAft>
            </a:pPr>
            <a:r>
              <a:rPr lang="en-US" altLang="en-US" dirty="0">
                <a:solidFill>
                  <a:srgbClr val="4D4D4D"/>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Define soil erosion. </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Tell why soil conservation is important. Tell how it affects you.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Name three kinds of soil erosion. Describe each.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Take pictures of or draw two kinds of soil erosion.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19</a:t>
            </a:fld>
            <a:endParaRPr lang="en-US"/>
          </a:p>
        </p:txBody>
      </p:sp>
    </p:spTree>
    <p:extLst>
      <p:ext uri="{BB962C8B-B14F-4D97-AF65-F5344CB8AC3E}">
        <p14:creationId xmlns:p14="http://schemas.microsoft.com/office/powerpoint/2010/main" val="3501135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a:xfrm>
            <a:off x="1295400" y="1447800"/>
            <a:ext cx="7467600"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eaLnBrk="0" fontAlgn="base" hangingPunct="0">
              <a:spcBef>
                <a:spcPct val="0"/>
              </a:spcBef>
              <a:spcAft>
                <a:spcPct val="0"/>
              </a:spcAft>
            </a:pPr>
            <a:endParaRPr lang="en-US" altLang="en-US" sz="1800" dirty="0">
              <a:solidFill>
                <a:schemeClr val="tx1"/>
              </a:solidFill>
              <a:latin typeface="Arial" panose="020B0604020202020204" pitchFamily="34" charset="0"/>
            </a:endParaRPr>
          </a:p>
          <a:p>
            <a:pPr marL="342900" lvl="0" indent="-342900" algn="l" eaLnBrk="0" fontAlgn="base" hangingPunct="0">
              <a:spcBef>
                <a:spcPct val="0"/>
              </a:spcBef>
              <a:spcAft>
                <a:spcPct val="0"/>
              </a:spcAft>
              <a:buFont typeface="+mj-lt"/>
              <a:buAutoNum type="arabicPeriod"/>
            </a:pPr>
            <a:r>
              <a:rPr lang="en-US" altLang="en-US" sz="1800" dirty="0">
                <a:solidFill>
                  <a:schemeClr val="tx1"/>
                </a:solidFill>
                <a:latin typeface="Arial" panose="020B0604020202020204" pitchFamily="34" charset="0"/>
              </a:rPr>
              <a:t>Do the following:</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Tell what soil is. Tell how it is formed. </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Describe three kinds of soil. Tell how they are different. </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Name the three main plant nutrients in fertile soil. Tell how they can be put back when used up. </a:t>
            </a:r>
          </a:p>
          <a:p>
            <a:pPr marL="342900" lvl="0" indent="-342900" algn="l" eaLnBrk="0" fontAlgn="base" hangingPunct="0">
              <a:spcBef>
                <a:spcPct val="0"/>
              </a:spcBef>
              <a:spcAft>
                <a:spcPct val="0"/>
              </a:spcAft>
              <a:buFont typeface="+mj-lt"/>
              <a:buAutoNum type="arabicPeriod"/>
            </a:pPr>
            <a:r>
              <a:rPr lang="en-US" altLang="en-US" sz="1800" dirty="0">
                <a:solidFill>
                  <a:schemeClr val="tx1"/>
                </a:solidFill>
                <a:latin typeface="Arial" panose="020B0604020202020204" pitchFamily="34" charset="0"/>
              </a:rPr>
              <a:t>Do the following:</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Define soil erosion. </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Tell why soil conservation is important. Tell how it affects you. </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Name three kinds of soil erosion. Describe each. </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Take pictures of or draw two kinds of soil erosion. </a:t>
            </a:r>
          </a:p>
          <a:p>
            <a:pPr marL="342900" lvl="0" indent="-342900" algn="l" eaLnBrk="0" fontAlgn="base" hangingPunct="0">
              <a:spcBef>
                <a:spcPct val="0"/>
              </a:spcBef>
              <a:spcAft>
                <a:spcPct val="0"/>
              </a:spcAft>
              <a:buFont typeface="+mj-lt"/>
              <a:buAutoNum type="arabicPeriod"/>
            </a:pPr>
            <a:r>
              <a:rPr lang="en-US" altLang="en-US" sz="1800" dirty="0">
                <a:solidFill>
                  <a:schemeClr val="tx1"/>
                </a:solidFill>
                <a:latin typeface="Arial" panose="020B0604020202020204" pitchFamily="34" charset="0"/>
              </a:rPr>
              <a:t>Do the following:</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Tell what is meant by "conservation practices". </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Describe the effect of three kinds of erosion-control practices. </a:t>
            </a:r>
          </a:p>
          <a:p>
            <a:pPr marL="800100" lvl="1" indent="-3429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Take pictures of or draw three kinds of erosion-control practices. </a:t>
            </a:r>
          </a:p>
        </p:txBody>
      </p:sp>
      <p:sp>
        <p:nvSpPr>
          <p:cNvPr id="23" name="AutoShape 68"/>
          <p:cNvSpPr>
            <a:spLocks noChangeArrowheads="1"/>
          </p:cNvSpPr>
          <p:nvPr/>
        </p:nvSpPr>
        <p:spPr bwMode="gray">
          <a:xfrm>
            <a:off x="1143000" y="355600"/>
            <a:ext cx="7772400"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algn="ctr" latinLnBrk="1">
              <a:defRPr/>
            </a:pPr>
            <a:r>
              <a:rPr kumimoji="1" lang="en-US" altLang="ko-KR" sz="2700" dirty="0" smtClean="0">
                <a:solidFill>
                  <a:schemeClr val="bg1"/>
                </a:solidFill>
                <a:ea typeface="굴림" pitchFamily="34" charset="-127"/>
              </a:rPr>
              <a:t>Soil and Water Conservation Merit Badge Requirements</a:t>
            </a:r>
            <a:endParaRPr kumimoji="1" lang="en-US" altLang="ko-KR" sz="2700" dirty="0">
              <a:solidFill>
                <a:schemeClr val="bg1"/>
              </a:solidFill>
              <a:ea typeface="굴림" pitchFamily="34" charset="-127"/>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06375"/>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Importance of Soil Conservation</a:t>
            </a:r>
            <a:endParaRPr lang="en-US" dirty="0">
              <a:solidFill>
                <a:schemeClr val="bg1"/>
              </a:solidFill>
            </a:endParaRPr>
          </a:p>
        </p:txBody>
      </p:sp>
      <p:sp>
        <p:nvSpPr>
          <p:cNvPr id="3" name="Content Placeholder 2"/>
          <p:cNvSpPr>
            <a:spLocks noGrp="1"/>
          </p:cNvSpPr>
          <p:nvPr>
            <p:ph idx="1"/>
          </p:nvPr>
        </p:nvSpPr>
        <p:spPr>
          <a:xfrm>
            <a:off x="1600200" y="1417638"/>
            <a:ext cx="3810000" cy="5440362"/>
          </a:xfrm>
        </p:spPr>
        <p:txBody>
          <a:bodyPr>
            <a:normAutofit/>
          </a:bodyPr>
          <a:lstStyle/>
          <a:p>
            <a:r>
              <a:rPr lang="en-US" sz="2000" dirty="0"/>
              <a:t>The soil is </a:t>
            </a:r>
            <a:r>
              <a:rPr lang="en-US" sz="2000" dirty="0" smtClean="0"/>
              <a:t>the </a:t>
            </a:r>
            <a:r>
              <a:rPr lang="en-US" sz="2000" dirty="0"/>
              <a:t>foundation of plant life. A tree will not be a tree without soil. While there are some plants that can live in water or air, most plants need to be rooted to the ground.</a:t>
            </a:r>
          </a:p>
          <a:p>
            <a:r>
              <a:rPr lang="en-US" sz="2000" dirty="0" smtClean="0"/>
              <a:t>The </a:t>
            </a:r>
            <a:r>
              <a:rPr lang="en-US" sz="2000" dirty="0"/>
              <a:t>soil </a:t>
            </a:r>
            <a:r>
              <a:rPr lang="en-US" sz="2000" dirty="0" smtClean="0"/>
              <a:t>provides </a:t>
            </a:r>
            <a:r>
              <a:rPr lang="en-US" sz="2000" dirty="0"/>
              <a:t>nutrition to </a:t>
            </a:r>
            <a:r>
              <a:rPr lang="en-US" sz="2000" dirty="0" smtClean="0"/>
              <a:t>plant life that </a:t>
            </a:r>
            <a:r>
              <a:rPr lang="en-US" sz="2000" dirty="0"/>
              <a:t>nourishes </a:t>
            </a:r>
            <a:r>
              <a:rPr lang="en-US" sz="2000" dirty="0" smtClean="0"/>
              <a:t>humankind </a:t>
            </a:r>
            <a:r>
              <a:rPr lang="en-US" sz="2000" dirty="0"/>
              <a:t>and the animal kingdom. </a:t>
            </a:r>
            <a:endParaRPr lang="en-US" sz="2000" dirty="0" smtClean="0"/>
          </a:p>
          <a:p>
            <a:r>
              <a:rPr lang="en-US" sz="2000" dirty="0" smtClean="0"/>
              <a:t>The </a:t>
            </a:r>
            <a:r>
              <a:rPr lang="en-US" sz="2000" dirty="0"/>
              <a:t>soil is necessary for water </a:t>
            </a:r>
            <a:r>
              <a:rPr lang="en-US" sz="2000" dirty="0" smtClean="0"/>
              <a:t>supply and the </a:t>
            </a:r>
            <a:r>
              <a:rPr lang="en-US" sz="2000" dirty="0"/>
              <a:t>land </a:t>
            </a:r>
            <a:r>
              <a:rPr lang="en-US" sz="2000" dirty="0" smtClean="0"/>
              <a:t>ensures </a:t>
            </a:r>
            <a:r>
              <a:rPr lang="en-US" sz="2000" dirty="0"/>
              <a:t>the quality of water we derive from our earth. </a:t>
            </a:r>
          </a:p>
        </p:txBody>
      </p:sp>
      <p:pic>
        <p:nvPicPr>
          <p:cNvPr id="7" name="Picture 6"/>
          <p:cNvPicPr>
            <a:picLocks noChangeAspect="1"/>
          </p:cNvPicPr>
          <p:nvPr/>
        </p:nvPicPr>
        <p:blipFill>
          <a:blip r:embed="rId2"/>
          <a:stretch>
            <a:fillRect/>
          </a:stretch>
        </p:blipFill>
        <p:spPr>
          <a:xfrm>
            <a:off x="5518464" y="1425183"/>
            <a:ext cx="3429000" cy="5143500"/>
          </a:xfrm>
          <a:prstGeom prst="rect">
            <a:avLst/>
          </a:prstGeom>
        </p:spPr>
      </p:pic>
      <p:sp>
        <p:nvSpPr>
          <p:cNvPr id="8" name="Slide Number Placeholder 7"/>
          <p:cNvSpPr>
            <a:spLocks noGrp="1"/>
          </p:cNvSpPr>
          <p:nvPr>
            <p:ph type="sldNum" sz="quarter" idx="12"/>
          </p:nvPr>
        </p:nvSpPr>
        <p:spPr/>
        <p:txBody>
          <a:bodyPr/>
          <a:lstStyle/>
          <a:p>
            <a:fld id="{9DAB3369-7666-44EB-AEA9-5FA9440DB40A}" type="slidenum">
              <a:rPr lang="en-US" smtClean="0"/>
              <a:pPr/>
              <a:t>20</a:t>
            </a:fld>
            <a:endParaRPr lang="en-US"/>
          </a:p>
        </p:txBody>
      </p:sp>
    </p:spTree>
    <p:extLst>
      <p:ext uri="{BB962C8B-B14F-4D97-AF65-F5344CB8AC3E}">
        <p14:creationId xmlns:p14="http://schemas.microsoft.com/office/powerpoint/2010/main" val="237873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54770" cy="647700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21</a:t>
            </a:fld>
            <a:endParaRPr lang="en-US"/>
          </a:p>
        </p:txBody>
      </p:sp>
    </p:spTree>
    <p:extLst>
      <p:ext uri="{BB962C8B-B14F-4D97-AF65-F5344CB8AC3E}">
        <p14:creationId xmlns:p14="http://schemas.microsoft.com/office/powerpoint/2010/main" val="231663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2</a:t>
            </a:r>
            <a:endParaRPr lang="en-US" sz="3600" dirty="0">
              <a:solidFill>
                <a:srgbClr val="4D4D4D"/>
              </a:solidFill>
            </a:endParaRPr>
          </a:p>
        </p:txBody>
      </p:sp>
      <p:sp>
        <p:nvSpPr>
          <p:cNvPr id="4" name="TextBox 3"/>
          <p:cNvSpPr txBox="1"/>
          <p:nvPr/>
        </p:nvSpPr>
        <p:spPr>
          <a:xfrm>
            <a:off x="2286000" y="1752600"/>
            <a:ext cx="6096000" cy="1600438"/>
          </a:xfrm>
          <a:prstGeom prst="rect">
            <a:avLst/>
          </a:prstGeom>
          <a:noFill/>
        </p:spPr>
        <p:txBody>
          <a:bodyPr wrap="square" rtlCol="0">
            <a:spAutoFit/>
          </a:bodyPr>
          <a:lstStyle/>
          <a:p>
            <a:pPr lvl="0" eaLnBrk="0" fontAlgn="base" hangingPunct="0">
              <a:spcBef>
                <a:spcPct val="0"/>
              </a:spcBef>
              <a:spcAft>
                <a:spcPct val="0"/>
              </a:spcAft>
            </a:pPr>
            <a:r>
              <a:rPr lang="en-US" altLang="en-US" dirty="0">
                <a:solidFill>
                  <a:srgbClr val="4D4D4D"/>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Define soil erosion.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Tell why soil conservation is important. Tell how it affects you. </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Name three kinds of soil erosion. Describe each.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Take pictures of or draw two kinds of soil erosion.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22</a:t>
            </a:fld>
            <a:endParaRPr lang="en-US"/>
          </a:p>
        </p:txBody>
      </p:sp>
    </p:spTree>
    <p:extLst>
      <p:ext uri="{BB962C8B-B14F-4D97-AF65-F5344CB8AC3E}">
        <p14:creationId xmlns:p14="http://schemas.microsoft.com/office/powerpoint/2010/main" val="3267998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Geologic Soil Erosion</a:t>
            </a:r>
            <a:endParaRPr lang="en-US" dirty="0">
              <a:solidFill>
                <a:schemeClr val="bg1"/>
              </a:solidFill>
            </a:endParaRPr>
          </a:p>
        </p:txBody>
      </p:sp>
      <p:sp>
        <p:nvSpPr>
          <p:cNvPr id="3" name="Content Placeholder 2"/>
          <p:cNvSpPr>
            <a:spLocks noGrp="1"/>
          </p:cNvSpPr>
          <p:nvPr>
            <p:ph idx="1"/>
          </p:nvPr>
        </p:nvSpPr>
        <p:spPr>
          <a:xfrm>
            <a:off x="1676400" y="1600200"/>
            <a:ext cx="3429000" cy="4525963"/>
          </a:xfrm>
        </p:spPr>
        <p:txBody>
          <a:bodyPr>
            <a:normAutofit fontScale="62500" lnSpcReduction="20000"/>
          </a:bodyPr>
          <a:lstStyle/>
          <a:p>
            <a:r>
              <a:rPr lang="en-US" b="1" dirty="0" smtClean="0"/>
              <a:t>Geologic Erosion </a:t>
            </a:r>
            <a:r>
              <a:rPr lang="en-US" dirty="0" smtClean="0"/>
              <a:t>is </a:t>
            </a:r>
            <a:r>
              <a:rPr lang="en-US" dirty="0"/>
              <a:t>a normal or natural erosion caused </a:t>
            </a:r>
            <a:r>
              <a:rPr lang="en-US" dirty="0" smtClean="0"/>
              <a:t>by </a:t>
            </a:r>
            <a:r>
              <a:rPr lang="en-US" dirty="0"/>
              <a:t>geologic processes acting over long geologic </a:t>
            </a:r>
            <a:r>
              <a:rPr lang="en-US" dirty="0" smtClean="0"/>
              <a:t>periods and </a:t>
            </a:r>
            <a:r>
              <a:rPr lang="en-US" dirty="0"/>
              <a:t>resulting in the wearing away of mountains, </a:t>
            </a:r>
            <a:r>
              <a:rPr lang="en-US" dirty="0" smtClean="0"/>
              <a:t>the building </a:t>
            </a:r>
            <a:r>
              <a:rPr lang="en-US" dirty="0"/>
              <a:t>up of flood plains etc. </a:t>
            </a:r>
          </a:p>
          <a:p>
            <a:r>
              <a:rPr lang="en-US" dirty="0" smtClean="0"/>
              <a:t>Geologic </a:t>
            </a:r>
            <a:r>
              <a:rPr lang="en-US" dirty="0"/>
              <a:t>erosion usually moves so slowly that, when there </a:t>
            </a:r>
            <a:r>
              <a:rPr lang="en-US" dirty="0" smtClean="0"/>
              <a:t>is much </a:t>
            </a:r>
            <a:r>
              <a:rPr lang="en-US" dirty="0"/>
              <a:t>native plant cover, soil is built up and seldom </a:t>
            </a:r>
            <a:r>
              <a:rPr lang="en-US" dirty="0" smtClean="0"/>
              <a:t>destroyed, and </a:t>
            </a:r>
            <a:r>
              <a:rPr lang="en-US" dirty="0"/>
              <a:t>in a lifetime one could scarcely see the change it brings.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1524000"/>
            <a:ext cx="3505200" cy="350520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23</a:t>
            </a:fld>
            <a:endParaRPr lang="en-US"/>
          </a:p>
        </p:txBody>
      </p:sp>
    </p:spTree>
    <p:extLst>
      <p:ext uri="{BB962C8B-B14F-4D97-AF65-F5344CB8AC3E}">
        <p14:creationId xmlns:p14="http://schemas.microsoft.com/office/powerpoint/2010/main" val="1238899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Soil Erosion by Water</a:t>
            </a:r>
            <a:endParaRPr lang="en-US" dirty="0">
              <a:solidFill>
                <a:schemeClr val="bg1"/>
              </a:solidFill>
            </a:endParaRPr>
          </a:p>
        </p:txBody>
      </p:sp>
      <p:sp>
        <p:nvSpPr>
          <p:cNvPr id="3" name="Content Placeholder 2"/>
          <p:cNvSpPr>
            <a:spLocks noGrp="1"/>
          </p:cNvSpPr>
          <p:nvPr>
            <p:ph idx="1"/>
          </p:nvPr>
        </p:nvSpPr>
        <p:spPr>
          <a:xfrm>
            <a:off x="1219200" y="4519499"/>
            <a:ext cx="7696200" cy="1981200"/>
          </a:xfrm>
        </p:spPr>
        <p:txBody>
          <a:bodyPr>
            <a:normAutofit fontScale="62500" lnSpcReduction="20000"/>
          </a:bodyPr>
          <a:lstStyle/>
          <a:p>
            <a:pPr marL="0" indent="0">
              <a:buNone/>
            </a:pPr>
            <a:r>
              <a:rPr lang="en-US" b="1" dirty="0" smtClean="0"/>
              <a:t>Splash Erosion</a:t>
            </a:r>
          </a:p>
          <a:p>
            <a:r>
              <a:rPr lang="en-US" dirty="0" smtClean="0"/>
              <a:t>The </a:t>
            </a:r>
            <a:r>
              <a:rPr lang="en-US" dirty="0"/>
              <a:t>force of a single raindrop won’t move much </a:t>
            </a:r>
            <a:r>
              <a:rPr lang="en-US" dirty="0" smtClean="0"/>
              <a:t>soil, but </a:t>
            </a:r>
            <a:r>
              <a:rPr lang="en-US" dirty="0" smtClean="0"/>
              <a:t>when billions </a:t>
            </a:r>
            <a:r>
              <a:rPr lang="en-US" dirty="0"/>
              <a:t>of raindrops together hammer against bare ground, </a:t>
            </a:r>
            <a:r>
              <a:rPr lang="en-US" dirty="0" smtClean="0"/>
              <a:t>they tear </a:t>
            </a:r>
            <a:r>
              <a:rPr lang="en-US" dirty="0"/>
              <a:t>clumps of soil apart and separate the tiny particles </a:t>
            </a:r>
            <a:r>
              <a:rPr lang="en-US" dirty="0" smtClean="0"/>
              <a:t>from each </a:t>
            </a:r>
            <a:r>
              <a:rPr lang="en-US" dirty="0"/>
              <a:t>other. </a:t>
            </a:r>
            <a:endParaRPr lang="en-US" dirty="0" smtClean="0"/>
          </a:p>
          <a:p>
            <a:r>
              <a:rPr lang="en-US" dirty="0" smtClean="0"/>
              <a:t>As </a:t>
            </a:r>
            <a:r>
              <a:rPr lang="en-US" dirty="0"/>
              <a:t>they bounce into the air after striking the </a:t>
            </a:r>
            <a:r>
              <a:rPr lang="en-US" dirty="0" smtClean="0"/>
              <a:t>ground, the </a:t>
            </a:r>
            <a:r>
              <a:rPr lang="en-US" dirty="0"/>
              <a:t>raindrops carry some soil particles with them; these bits </a:t>
            </a:r>
            <a:r>
              <a:rPr lang="en-US" dirty="0" smtClean="0"/>
              <a:t>of soil </a:t>
            </a:r>
            <a:r>
              <a:rPr lang="en-US" dirty="0"/>
              <a:t>gradually move </a:t>
            </a:r>
            <a:r>
              <a:rPr lang="en-US" dirty="0" smtClean="0"/>
              <a:t>downhill.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438763"/>
            <a:ext cx="5048250" cy="2949461"/>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24</a:t>
            </a:fld>
            <a:endParaRPr lang="en-US"/>
          </a:p>
        </p:txBody>
      </p:sp>
    </p:spTree>
    <p:extLst>
      <p:ext uri="{BB962C8B-B14F-4D97-AF65-F5344CB8AC3E}">
        <p14:creationId xmlns:p14="http://schemas.microsoft.com/office/powerpoint/2010/main" val="2750749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Soil Erosion by Water</a:t>
            </a:r>
            <a:endParaRPr lang="en-US" dirty="0">
              <a:solidFill>
                <a:schemeClr val="bg1"/>
              </a:solidFill>
            </a:endParaRPr>
          </a:p>
        </p:txBody>
      </p:sp>
      <p:sp>
        <p:nvSpPr>
          <p:cNvPr id="3" name="Content Placeholder 2"/>
          <p:cNvSpPr>
            <a:spLocks noGrp="1"/>
          </p:cNvSpPr>
          <p:nvPr>
            <p:ph idx="1"/>
          </p:nvPr>
        </p:nvSpPr>
        <p:spPr>
          <a:xfrm>
            <a:off x="1219200" y="4267200"/>
            <a:ext cx="7620000" cy="2590800"/>
          </a:xfrm>
        </p:spPr>
        <p:txBody>
          <a:bodyPr>
            <a:normAutofit lnSpcReduction="10000"/>
          </a:bodyPr>
          <a:lstStyle/>
          <a:p>
            <a:pPr marL="0" indent="0">
              <a:buNone/>
            </a:pPr>
            <a:r>
              <a:rPr lang="en-US" sz="2000" b="1" dirty="0" smtClean="0"/>
              <a:t>Sheet Erosion</a:t>
            </a:r>
          </a:p>
          <a:p>
            <a:r>
              <a:rPr lang="en-US" sz="2000" dirty="0" smtClean="0"/>
              <a:t>Whenever </a:t>
            </a:r>
            <a:r>
              <a:rPr lang="en-US" sz="2000" dirty="0"/>
              <a:t>rain falls or snow melts so fast that the </a:t>
            </a:r>
            <a:r>
              <a:rPr lang="en-US" sz="2000" dirty="0" smtClean="0"/>
              <a:t>water cannot </a:t>
            </a:r>
            <a:r>
              <a:rPr lang="en-US" sz="2000" dirty="0"/>
              <a:t>soak into the soil, a sheet of water collects on the </a:t>
            </a:r>
            <a:r>
              <a:rPr lang="en-US" sz="2000" dirty="0" smtClean="0"/>
              <a:t>surface and moves downhill</a:t>
            </a:r>
            <a:r>
              <a:rPr lang="en-US" sz="2000" dirty="0"/>
              <a:t>. </a:t>
            </a:r>
            <a:endParaRPr lang="en-US" sz="2000" dirty="0" smtClean="0"/>
          </a:p>
          <a:p>
            <a:r>
              <a:rPr lang="en-US" sz="2000" dirty="0" smtClean="0"/>
              <a:t>On </a:t>
            </a:r>
            <a:r>
              <a:rPr lang="en-US" sz="2000" dirty="0"/>
              <a:t>sloping land with little vegetation, </a:t>
            </a:r>
            <a:r>
              <a:rPr lang="en-US" sz="2000" dirty="0" smtClean="0"/>
              <a:t>such as </a:t>
            </a:r>
            <a:r>
              <a:rPr lang="en-US" sz="2000" dirty="0"/>
              <a:t>a new building site, an overgrazed pasture, or a newly </a:t>
            </a:r>
            <a:r>
              <a:rPr lang="en-US" sz="2000" dirty="0" smtClean="0"/>
              <a:t>plowed field</a:t>
            </a:r>
            <a:r>
              <a:rPr lang="en-US" sz="2000" dirty="0"/>
              <a:t>, the combined action of beating raindrops and </a:t>
            </a:r>
            <a:r>
              <a:rPr lang="en-US" sz="2000" dirty="0" smtClean="0"/>
              <a:t>flowing water </a:t>
            </a:r>
            <a:r>
              <a:rPr lang="en-US" sz="2000" dirty="0"/>
              <a:t>continuously washes away thin layers of surface </a:t>
            </a:r>
            <a:r>
              <a:rPr lang="en-US" sz="2000" dirty="0" smtClean="0"/>
              <a:t>soil.</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1417638"/>
            <a:ext cx="3886200" cy="2775857"/>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25</a:t>
            </a:fld>
            <a:endParaRPr lang="en-US"/>
          </a:p>
        </p:txBody>
      </p:sp>
    </p:spTree>
    <p:extLst>
      <p:ext uri="{BB962C8B-B14F-4D97-AF65-F5344CB8AC3E}">
        <p14:creationId xmlns:p14="http://schemas.microsoft.com/office/powerpoint/2010/main" val="3151777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Soil Erosion by Water</a:t>
            </a:r>
            <a:endParaRPr lang="en-US" dirty="0">
              <a:solidFill>
                <a:schemeClr val="bg1"/>
              </a:solidFill>
            </a:endParaRPr>
          </a:p>
        </p:txBody>
      </p:sp>
      <p:sp>
        <p:nvSpPr>
          <p:cNvPr id="3" name="Content Placeholder 2"/>
          <p:cNvSpPr>
            <a:spLocks noGrp="1"/>
          </p:cNvSpPr>
          <p:nvPr>
            <p:ph idx="1"/>
          </p:nvPr>
        </p:nvSpPr>
        <p:spPr>
          <a:xfrm>
            <a:off x="1219200" y="4495800"/>
            <a:ext cx="7620000" cy="2209799"/>
          </a:xfrm>
        </p:spPr>
        <p:txBody>
          <a:bodyPr>
            <a:normAutofit/>
          </a:bodyPr>
          <a:lstStyle/>
          <a:p>
            <a:pPr marL="0" indent="0">
              <a:buNone/>
            </a:pPr>
            <a:r>
              <a:rPr lang="en-US" sz="2000" b="1" dirty="0" smtClean="0"/>
              <a:t>Rill Erosion</a:t>
            </a:r>
          </a:p>
          <a:p>
            <a:r>
              <a:rPr lang="en-US" sz="2000" dirty="0" smtClean="0"/>
              <a:t>As </a:t>
            </a:r>
            <a:r>
              <a:rPr lang="en-US" sz="2000" dirty="0"/>
              <a:t>water moves over the land surface, collects in </a:t>
            </a:r>
            <a:r>
              <a:rPr lang="en-US" sz="2000" dirty="0" smtClean="0"/>
              <a:t>little streams</a:t>
            </a:r>
            <a:r>
              <a:rPr lang="en-US" sz="2000" dirty="0"/>
              <a:t>, and continues to run down a slope, it tears away </a:t>
            </a:r>
            <a:r>
              <a:rPr lang="en-US" sz="2000" dirty="0" smtClean="0"/>
              <a:t>more soil </a:t>
            </a:r>
            <a:r>
              <a:rPr lang="en-US" sz="2000" dirty="0"/>
              <a:t>particles until it carves small, irregular channels called </a:t>
            </a:r>
            <a:r>
              <a:rPr lang="en-US" sz="2000" dirty="0" smtClean="0"/>
              <a:t>rills. </a:t>
            </a:r>
            <a:endParaRPr lang="en-US" sz="2000" dirty="0" smtClean="0"/>
          </a:p>
          <a:p>
            <a:r>
              <a:rPr lang="en-US" sz="2000" dirty="0" smtClean="0"/>
              <a:t>On </a:t>
            </a:r>
            <a:r>
              <a:rPr lang="en-US" sz="2000" dirty="0"/>
              <a:t>much sloping land, the small rills join </a:t>
            </a:r>
            <a:r>
              <a:rPr lang="en-US" sz="2000" dirty="0" smtClean="0"/>
              <a:t>somewhere on </a:t>
            </a:r>
            <a:r>
              <a:rPr lang="en-US" sz="2000" dirty="0"/>
              <a:t>the slope to make larger channels.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399531"/>
            <a:ext cx="4038600" cy="3028950"/>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26</a:t>
            </a:fld>
            <a:endParaRPr lang="en-US"/>
          </a:p>
        </p:txBody>
      </p:sp>
    </p:spTree>
    <p:extLst>
      <p:ext uri="{BB962C8B-B14F-4D97-AF65-F5344CB8AC3E}">
        <p14:creationId xmlns:p14="http://schemas.microsoft.com/office/powerpoint/2010/main" val="3778187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Soil Erosion by Wind</a:t>
            </a:r>
            <a:endParaRPr lang="en-US" dirty="0">
              <a:solidFill>
                <a:schemeClr val="bg1"/>
              </a:solidFill>
            </a:endParaRPr>
          </a:p>
        </p:txBody>
      </p:sp>
      <p:sp>
        <p:nvSpPr>
          <p:cNvPr id="3" name="Content Placeholder 2"/>
          <p:cNvSpPr>
            <a:spLocks noGrp="1"/>
          </p:cNvSpPr>
          <p:nvPr>
            <p:ph idx="1"/>
          </p:nvPr>
        </p:nvSpPr>
        <p:spPr>
          <a:xfrm>
            <a:off x="1143000" y="3886200"/>
            <a:ext cx="7772400" cy="2895600"/>
          </a:xfrm>
        </p:spPr>
        <p:txBody>
          <a:bodyPr>
            <a:normAutofit fontScale="62500" lnSpcReduction="20000"/>
          </a:bodyPr>
          <a:lstStyle/>
          <a:p>
            <a:r>
              <a:rPr lang="en-US" b="1" dirty="0" smtClean="0"/>
              <a:t>Wind Erosion </a:t>
            </a:r>
            <a:r>
              <a:rPr lang="en-US" dirty="0" smtClean="0"/>
              <a:t>usually </a:t>
            </a:r>
            <a:r>
              <a:rPr lang="en-US" dirty="0"/>
              <a:t>starts on land that has few plants </a:t>
            </a:r>
            <a:r>
              <a:rPr lang="en-US" dirty="0" smtClean="0"/>
              <a:t>and sandy </a:t>
            </a:r>
            <a:r>
              <a:rPr lang="en-US" dirty="0"/>
              <a:t>soils. </a:t>
            </a:r>
            <a:endParaRPr lang="en-US" dirty="0" smtClean="0"/>
          </a:p>
          <a:p>
            <a:r>
              <a:rPr lang="en-US" dirty="0" smtClean="0"/>
              <a:t>The </a:t>
            </a:r>
            <a:r>
              <a:rPr lang="en-US" dirty="0" smtClean="0"/>
              <a:t>wind </a:t>
            </a:r>
            <a:r>
              <a:rPr lang="en-US" dirty="0"/>
              <a:t>picks up a few loose soil particles, and when these </a:t>
            </a:r>
            <a:r>
              <a:rPr lang="en-US" dirty="0" smtClean="0"/>
              <a:t>strike bare </a:t>
            </a:r>
            <a:r>
              <a:rPr lang="en-US" dirty="0"/>
              <a:t>ground, they blast loose other particles that in turn </a:t>
            </a:r>
            <a:r>
              <a:rPr lang="en-US" dirty="0" smtClean="0"/>
              <a:t>are bounced </a:t>
            </a:r>
            <a:r>
              <a:rPr lang="en-US" dirty="0"/>
              <a:t>and swept along the ground surface, causing </a:t>
            </a:r>
            <a:r>
              <a:rPr lang="en-US" dirty="0" smtClean="0"/>
              <a:t>further erosion</a:t>
            </a:r>
            <a:r>
              <a:rPr lang="en-US" dirty="0"/>
              <a:t>. </a:t>
            </a:r>
            <a:endParaRPr lang="en-US" dirty="0" smtClean="0"/>
          </a:p>
          <a:p>
            <a:r>
              <a:rPr lang="en-US" dirty="0" smtClean="0"/>
              <a:t>The </a:t>
            </a:r>
            <a:r>
              <a:rPr lang="en-US" dirty="0"/>
              <a:t>blowing soil particles can cut off tender, </a:t>
            </a:r>
            <a:r>
              <a:rPr lang="en-US" dirty="0" smtClean="0"/>
              <a:t>growing plants </a:t>
            </a:r>
            <a:r>
              <a:rPr lang="en-US" dirty="0"/>
              <a:t>at the ground </a:t>
            </a:r>
            <a:r>
              <a:rPr lang="en-US" dirty="0" smtClean="0"/>
              <a:t>surface or </a:t>
            </a:r>
            <a:r>
              <a:rPr lang="en-US" dirty="0"/>
              <a:t>they can cover both </a:t>
            </a:r>
            <a:r>
              <a:rPr lang="en-US" dirty="0" smtClean="0"/>
              <a:t>growing and </a:t>
            </a:r>
            <a:r>
              <a:rPr lang="en-US" dirty="0"/>
              <a:t>dead vegetation with drifts and mounds of dust or sand.</a:t>
            </a:r>
          </a:p>
          <a:p>
            <a:r>
              <a:rPr lang="en-US" dirty="0"/>
              <a:t>When the growing plants are cut off, the soil they protected </a:t>
            </a:r>
            <a:r>
              <a:rPr lang="en-US" dirty="0" smtClean="0"/>
              <a:t>from the </a:t>
            </a:r>
            <a:r>
              <a:rPr lang="en-US" dirty="0"/>
              <a:t>wind will erode</a:t>
            </a:r>
            <a:r>
              <a:rPr lang="en-US" dirty="0" smtClean="0"/>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5036" y="1385951"/>
            <a:ext cx="3653928" cy="2426208"/>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27</a:t>
            </a:fld>
            <a:endParaRPr lang="en-US"/>
          </a:p>
        </p:txBody>
      </p:sp>
    </p:spTree>
    <p:extLst>
      <p:ext uri="{BB962C8B-B14F-4D97-AF65-F5344CB8AC3E}">
        <p14:creationId xmlns:p14="http://schemas.microsoft.com/office/powerpoint/2010/main" val="3474349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2</a:t>
            </a:r>
            <a:endParaRPr lang="en-US" sz="3600" dirty="0">
              <a:solidFill>
                <a:srgbClr val="4D4D4D"/>
              </a:solidFill>
            </a:endParaRPr>
          </a:p>
        </p:txBody>
      </p:sp>
      <p:sp>
        <p:nvSpPr>
          <p:cNvPr id="4" name="TextBox 3"/>
          <p:cNvSpPr txBox="1"/>
          <p:nvPr/>
        </p:nvSpPr>
        <p:spPr>
          <a:xfrm>
            <a:off x="2286000" y="1752600"/>
            <a:ext cx="6096000" cy="1600438"/>
          </a:xfrm>
          <a:prstGeom prst="rect">
            <a:avLst/>
          </a:prstGeom>
          <a:noFill/>
        </p:spPr>
        <p:txBody>
          <a:bodyPr wrap="square" rtlCol="0">
            <a:spAutoFit/>
          </a:bodyPr>
          <a:lstStyle/>
          <a:p>
            <a:pPr lvl="0" eaLnBrk="0" fontAlgn="base" hangingPunct="0">
              <a:spcBef>
                <a:spcPct val="0"/>
              </a:spcBef>
              <a:spcAft>
                <a:spcPct val="0"/>
              </a:spcAft>
            </a:pPr>
            <a:r>
              <a:rPr lang="en-US" altLang="en-US" dirty="0">
                <a:solidFill>
                  <a:srgbClr val="4D4D4D"/>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Define soil erosion.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Tell why soil conservation is important. Tell how it affects you.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Name three kinds of soil erosion. Describe each. </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Take pictures of or draw two kinds of soil erosion.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28</a:t>
            </a:fld>
            <a:endParaRPr lang="en-US"/>
          </a:p>
        </p:txBody>
      </p:sp>
    </p:spTree>
    <p:extLst>
      <p:ext uri="{BB962C8B-B14F-4D97-AF65-F5344CB8AC3E}">
        <p14:creationId xmlns:p14="http://schemas.microsoft.com/office/powerpoint/2010/main" val="814526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Soil Erosion</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417638"/>
            <a:ext cx="5828923" cy="253431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61" y="4137969"/>
            <a:ext cx="3253264" cy="2357438"/>
          </a:xfrm>
          <a:prstGeom prst="rect">
            <a:avLst/>
          </a:prstGeom>
        </p:spPr>
      </p:pic>
      <p:pic>
        <p:nvPicPr>
          <p:cNvPr id="7" name="Picture 6"/>
          <p:cNvPicPr>
            <a:picLocks noChangeAspect="1"/>
          </p:cNvPicPr>
          <p:nvPr/>
        </p:nvPicPr>
        <p:blipFill>
          <a:blip r:embed="rId4"/>
          <a:stretch>
            <a:fillRect/>
          </a:stretch>
        </p:blipFill>
        <p:spPr>
          <a:xfrm>
            <a:off x="4381123" y="4137969"/>
            <a:ext cx="4191000" cy="2357438"/>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29</a:t>
            </a:fld>
            <a:endParaRPr lang="en-US"/>
          </a:p>
        </p:txBody>
      </p:sp>
    </p:spTree>
    <p:extLst>
      <p:ext uri="{BB962C8B-B14F-4D97-AF65-F5344CB8AC3E}">
        <p14:creationId xmlns:p14="http://schemas.microsoft.com/office/powerpoint/2010/main" val="2781837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a:xfrm>
            <a:off x="1295400" y="1447800"/>
            <a:ext cx="7543800"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eaLnBrk="0" fontAlgn="base" hangingPunct="0">
              <a:spcBef>
                <a:spcPct val="0"/>
              </a:spcBef>
              <a:spcAft>
                <a:spcPct val="0"/>
              </a:spcAft>
            </a:pPr>
            <a:endParaRPr lang="en-US" altLang="en-US" sz="1800" dirty="0">
              <a:solidFill>
                <a:schemeClr val="tx1"/>
              </a:solidFill>
              <a:latin typeface="Arial" panose="020B0604020202020204" pitchFamily="34" charset="0"/>
            </a:endParaRPr>
          </a:p>
          <a:p>
            <a:pPr marL="342900" lvl="0" indent="-342900" algn="l" eaLnBrk="0" fontAlgn="base" hangingPunct="0">
              <a:spcBef>
                <a:spcPct val="0"/>
              </a:spcBef>
              <a:spcAft>
                <a:spcPct val="0"/>
              </a:spcAft>
              <a:buFont typeface="+mj-lt"/>
              <a:buAutoNum type="arabicPeriod" startAt="4"/>
            </a:pPr>
            <a:r>
              <a:rPr lang="en-US" altLang="en-US" sz="1800" dirty="0">
                <a:solidFill>
                  <a:schemeClr val="tx1"/>
                </a:solidFill>
                <a:latin typeface="Arial" panose="020B0604020202020204" pitchFamily="34" charset="0"/>
              </a:rPr>
              <a:t>Do the following:</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Explain what a watershed is.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Outline the smallest watershed that you can find on a contour map.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Outline, as far as the map will allow, the next larger watershed which also has the smaller one in it.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Explain what a river basin is. Tell why all people living in a river basin should be concerned about land and water use in the basin.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Explain what an aquifer is and why it can be important to communities. </a:t>
            </a:r>
          </a:p>
          <a:p>
            <a:pPr marL="342900" lvl="0" indent="-342900" algn="l" eaLnBrk="0" fontAlgn="base" hangingPunct="0">
              <a:spcBef>
                <a:spcPct val="0"/>
              </a:spcBef>
              <a:spcAft>
                <a:spcPct val="0"/>
              </a:spcAft>
              <a:buFont typeface="+mj-lt"/>
              <a:buAutoNum type="arabicPeriod" startAt="5"/>
            </a:pPr>
            <a:r>
              <a:rPr lang="en-US" altLang="en-US" sz="1800" dirty="0" smtClean="0">
                <a:solidFill>
                  <a:schemeClr val="tx1"/>
                </a:solidFill>
                <a:latin typeface="Arial" panose="020B0604020202020204" pitchFamily="34" charset="0"/>
              </a:rPr>
              <a:t>Do </a:t>
            </a:r>
            <a:r>
              <a:rPr lang="en-US" altLang="en-US" sz="1800" dirty="0">
                <a:solidFill>
                  <a:schemeClr val="tx1"/>
                </a:solidFill>
                <a:latin typeface="Arial" panose="020B0604020202020204" pitchFamily="34" charset="0"/>
              </a:rPr>
              <a:t>the following:</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Make a drawing to show the hydrologic cycle.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Demonstrate at least two of the following actions of water in relation to the soil: percolation, capillary action, precipitation, evaporation, transpiration.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Explain how removal of vegetation will affect the way water runs off a watershed.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Tell how uses of forest, range, and farmland affect usable water supply.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Explain how industrial use affects water supply. </a:t>
            </a:r>
          </a:p>
        </p:txBody>
      </p:sp>
      <p:sp>
        <p:nvSpPr>
          <p:cNvPr id="23" name="AutoShape 68"/>
          <p:cNvSpPr>
            <a:spLocks noChangeArrowheads="1"/>
          </p:cNvSpPr>
          <p:nvPr/>
        </p:nvSpPr>
        <p:spPr bwMode="gray">
          <a:xfrm>
            <a:off x="1143000" y="355600"/>
            <a:ext cx="7772400"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algn="ctr" latinLnBrk="1">
              <a:defRPr/>
            </a:pPr>
            <a:r>
              <a:rPr kumimoji="1" lang="en-US" altLang="ko-KR" sz="2700" dirty="0" smtClean="0">
                <a:solidFill>
                  <a:schemeClr val="bg1"/>
                </a:solidFill>
                <a:ea typeface="굴림" pitchFamily="34" charset="-127"/>
              </a:rPr>
              <a:t>Soil and Water Conservation Merit Badge Requirements</a:t>
            </a:r>
            <a:endParaRPr kumimoji="1" lang="en-US" altLang="ko-KR" sz="2700" dirty="0">
              <a:solidFill>
                <a:schemeClr val="bg1"/>
              </a:solidFill>
              <a:ea typeface="굴림" pitchFamily="34" charset="-127"/>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06375"/>
            <a:ext cx="914400" cy="933450"/>
          </a:xfrm>
          <a:prstGeom prst="rect">
            <a:avLst/>
          </a:prstGeom>
        </p:spPr>
      </p:pic>
    </p:spTree>
    <p:extLst>
      <p:ext uri="{BB962C8B-B14F-4D97-AF65-F5344CB8AC3E}">
        <p14:creationId xmlns:p14="http://schemas.microsoft.com/office/powerpoint/2010/main" val="190046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3</a:t>
            </a:r>
            <a:endParaRPr lang="en-US" sz="3600" dirty="0">
              <a:solidFill>
                <a:srgbClr val="4D4D4D"/>
              </a:solidFill>
            </a:endParaRPr>
          </a:p>
        </p:txBody>
      </p:sp>
      <p:sp>
        <p:nvSpPr>
          <p:cNvPr id="4" name="TextBox 3"/>
          <p:cNvSpPr txBox="1"/>
          <p:nvPr/>
        </p:nvSpPr>
        <p:spPr>
          <a:xfrm>
            <a:off x="2286000" y="1752600"/>
            <a:ext cx="6096000" cy="1600438"/>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Tell what is meant by "conservation practices". </a:t>
            </a:r>
          </a:p>
          <a:p>
            <a:pPr marL="800100" lvl="1" indent="-342900" eaLnBrk="0" fontAlgn="base" hangingPunct="0">
              <a:spcBef>
                <a:spcPct val="0"/>
              </a:spcBef>
              <a:spcAft>
                <a:spcPct val="0"/>
              </a:spcAft>
              <a:buFont typeface="+mj-lt"/>
              <a:buAutoNum type="alphaLcPeriod"/>
            </a:pPr>
            <a:r>
              <a:rPr lang="en-US" altLang="en-US" sz="1600" dirty="0">
                <a:latin typeface="Arial" panose="020B0604020202020204" pitchFamily="34" charset="0"/>
              </a:rPr>
              <a:t>Describe the effect of three kinds of erosion-control practices. </a:t>
            </a:r>
          </a:p>
          <a:p>
            <a:pPr marL="800100" lvl="1" indent="-342900" eaLnBrk="0" fontAlgn="base" hangingPunct="0">
              <a:spcBef>
                <a:spcPct val="0"/>
              </a:spcBef>
              <a:spcAft>
                <a:spcPct val="0"/>
              </a:spcAft>
              <a:buFont typeface="+mj-lt"/>
              <a:buAutoNum type="alphaLcPeriod"/>
            </a:pPr>
            <a:r>
              <a:rPr lang="en-US" altLang="en-US" sz="1600" dirty="0">
                <a:latin typeface="Arial" panose="020B0604020202020204" pitchFamily="34" charset="0"/>
              </a:rPr>
              <a:t>Take pictures of or draw three kinds of erosion-control practices.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30</a:t>
            </a:fld>
            <a:endParaRPr lang="en-US"/>
          </a:p>
        </p:txBody>
      </p:sp>
    </p:spTree>
    <p:extLst>
      <p:ext uri="{BB962C8B-B14F-4D97-AF65-F5344CB8AC3E}">
        <p14:creationId xmlns:p14="http://schemas.microsoft.com/office/powerpoint/2010/main" val="4271400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Conservation Practices</a:t>
            </a:r>
            <a:endParaRPr lang="en-US" dirty="0">
              <a:solidFill>
                <a:schemeClr val="bg1"/>
              </a:solidFill>
            </a:endParaRPr>
          </a:p>
        </p:txBody>
      </p:sp>
      <p:sp>
        <p:nvSpPr>
          <p:cNvPr id="3" name="Content Placeholder 2"/>
          <p:cNvSpPr>
            <a:spLocks noGrp="1"/>
          </p:cNvSpPr>
          <p:nvPr>
            <p:ph idx="1"/>
          </p:nvPr>
        </p:nvSpPr>
        <p:spPr>
          <a:xfrm>
            <a:off x="1295400" y="4572000"/>
            <a:ext cx="7696200" cy="1981200"/>
          </a:xfrm>
        </p:spPr>
        <p:txBody>
          <a:bodyPr>
            <a:normAutofit fontScale="70000" lnSpcReduction="20000"/>
          </a:bodyPr>
          <a:lstStyle/>
          <a:p>
            <a:r>
              <a:rPr lang="en-US" dirty="0"/>
              <a:t>With the help of the local Soil and Water Conservation District, Natural Resource Conservation Service, Farm Service Agency, and Cooperative Extension, farmers are employing a variety of conservation practices on their farms. </a:t>
            </a:r>
            <a:endParaRPr lang="en-US" dirty="0" smtClean="0"/>
          </a:p>
          <a:p>
            <a:r>
              <a:rPr lang="en-US" dirty="0" smtClean="0"/>
              <a:t>The </a:t>
            </a:r>
            <a:r>
              <a:rPr lang="en-US" dirty="0"/>
              <a:t>purpose of these practices is to slow or control water runoff, and to trap sediment and nutrients.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1417638"/>
            <a:ext cx="3635939" cy="304800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31</a:t>
            </a:fld>
            <a:endParaRPr lang="en-US"/>
          </a:p>
        </p:txBody>
      </p:sp>
    </p:spTree>
    <p:extLst>
      <p:ext uri="{BB962C8B-B14F-4D97-AF65-F5344CB8AC3E}">
        <p14:creationId xmlns:p14="http://schemas.microsoft.com/office/powerpoint/2010/main" val="1768369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3</a:t>
            </a:r>
            <a:endParaRPr lang="en-US" sz="3600" dirty="0">
              <a:solidFill>
                <a:srgbClr val="4D4D4D"/>
              </a:solidFill>
            </a:endParaRPr>
          </a:p>
        </p:txBody>
      </p:sp>
      <p:sp>
        <p:nvSpPr>
          <p:cNvPr id="4" name="TextBox 3"/>
          <p:cNvSpPr txBox="1"/>
          <p:nvPr/>
        </p:nvSpPr>
        <p:spPr>
          <a:xfrm>
            <a:off x="2286000" y="1752600"/>
            <a:ext cx="6096000" cy="1600438"/>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latin typeface="Arial" panose="020B0604020202020204" pitchFamily="34" charset="0"/>
              </a:rPr>
              <a:t>Tell what is meant by "conservation practices". </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Describe the effect of three kinds of erosion-control practices. </a:t>
            </a:r>
          </a:p>
          <a:p>
            <a:pPr marL="800100" lvl="1" indent="-342900" eaLnBrk="0" fontAlgn="base" hangingPunct="0">
              <a:spcBef>
                <a:spcPct val="0"/>
              </a:spcBef>
              <a:spcAft>
                <a:spcPct val="0"/>
              </a:spcAft>
              <a:buFont typeface="+mj-lt"/>
              <a:buAutoNum type="alphaLcPeriod"/>
            </a:pPr>
            <a:r>
              <a:rPr lang="en-US" altLang="en-US" sz="1600" dirty="0">
                <a:latin typeface="Arial" panose="020B0604020202020204" pitchFamily="34" charset="0"/>
              </a:rPr>
              <a:t>Take pictures of or draw three kinds of erosion-control practices.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32</a:t>
            </a:fld>
            <a:endParaRPr lang="en-US"/>
          </a:p>
        </p:txBody>
      </p:sp>
    </p:spTree>
    <p:extLst>
      <p:ext uri="{BB962C8B-B14F-4D97-AF65-F5344CB8AC3E}">
        <p14:creationId xmlns:p14="http://schemas.microsoft.com/office/powerpoint/2010/main" val="3563265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Conservation Tillage</a:t>
            </a:r>
            <a:endParaRPr lang="en-US" dirty="0">
              <a:solidFill>
                <a:schemeClr val="bg1"/>
              </a:solidFill>
            </a:endParaRPr>
          </a:p>
        </p:txBody>
      </p:sp>
      <p:sp>
        <p:nvSpPr>
          <p:cNvPr id="3" name="Content Placeholder 2"/>
          <p:cNvSpPr>
            <a:spLocks noGrp="1"/>
          </p:cNvSpPr>
          <p:nvPr>
            <p:ph idx="1"/>
          </p:nvPr>
        </p:nvSpPr>
        <p:spPr>
          <a:xfrm>
            <a:off x="1295400" y="1600200"/>
            <a:ext cx="4495800" cy="5105400"/>
          </a:xfrm>
        </p:spPr>
        <p:txBody>
          <a:bodyPr>
            <a:normAutofit fontScale="70000" lnSpcReduction="20000"/>
          </a:bodyPr>
          <a:lstStyle/>
          <a:p>
            <a:r>
              <a:rPr lang="en-US" dirty="0" smtClean="0"/>
              <a:t>Conventional </a:t>
            </a:r>
            <a:r>
              <a:rPr lang="en-US" dirty="0"/>
              <a:t>tillage, such as moldboard plowing, leaves the soil surface bare and loosens soil particles, making them susceptible to the erosive forces of wind and water. </a:t>
            </a:r>
            <a:endParaRPr lang="en-US" dirty="0" smtClean="0"/>
          </a:p>
          <a:p>
            <a:r>
              <a:rPr lang="en-US" b="1" dirty="0" smtClean="0"/>
              <a:t>Conservation Tillage </a:t>
            </a:r>
            <a:r>
              <a:rPr lang="en-US" dirty="0" smtClean="0"/>
              <a:t>is </a:t>
            </a:r>
            <a:r>
              <a:rPr lang="en-US" dirty="0"/>
              <a:t>any tillage and planting system that leaves at least 30 percent of the soil surface covered by residue after planting.</a:t>
            </a:r>
          </a:p>
          <a:p>
            <a:pPr lvl="1"/>
            <a:r>
              <a:rPr lang="en-US" dirty="0"/>
              <a:t>i.e. No-till leaves the soil undisturbed from harvest to planting.</a:t>
            </a:r>
          </a:p>
          <a:p>
            <a:r>
              <a:rPr lang="en-US" dirty="0" smtClean="0"/>
              <a:t>Conservation tillage practices reduce erosion by protecting the soil surface and allowing water to infiltrate instead of running off. </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0855"/>
          <a:stretch/>
        </p:blipFill>
        <p:spPr>
          <a:xfrm>
            <a:off x="5871183" y="4268969"/>
            <a:ext cx="2815617" cy="2362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1183" y="1407076"/>
            <a:ext cx="2831715" cy="2831715"/>
          </a:xfrm>
          <a:prstGeom prst="rect">
            <a:avLst/>
          </a:prstGeom>
        </p:spPr>
      </p:pic>
      <p:sp>
        <p:nvSpPr>
          <p:cNvPr id="6" name="Slide Number Placeholder 5"/>
          <p:cNvSpPr>
            <a:spLocks noGrp="1"/>
          </p:cNvSpPr>
          <p:nvPr>
            <p:ph type="sldNum" sz="quarter" idx="12"/>
          </p:nvPr>
        </p:nvSpPr>
        <p:spPr/>
        <p:txBody>
          <a:bodyPr/>
          <a:lstStyle/>
          <a:p>
            <a:fld id="{9DAB3369-7666-44EB-AEA9-5FA9440DB40A}" type="slidenum">
              <a:rPr lang="en-US" smtClean="0"/>
              <a:pPr/>
              <a:t>33</a:t>
            </a:fld>
            <a:endParaRPr lang="en-US"/>
          </a:p>
        </p:txBody>
      </p:sp>
    </p:spTree>
    <p:extLst>
      <p:ext uri="{BB962C8B-B14F-4D97-AF65-F5344CB8AC3E}">
        <p14:creationId xmlns:p14="http://schemas.microsoft.com/office/powerpoint/2010/main" val="351476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Contour Ridge Tillage</a:t>
            </a:r>
            <a:endParaRPr lang="en-US" dirty="0">
              <a:solidFill>
                <a:schemeClr val="bg1"/>
              </a:solidFill>
            </a:endParaRPr>
          </a:p>
        </p:txBody>
      </p:sp>
      <p:sp>
        <p:nvSpPr>
          <p:cNvPr id="3" name="Content Placeholder 2"/>
          <p:cNvSpPr>
            <a:spLocks noGrp="1"/>
          </p:cNvSpPr>
          <p:nvPr>
            <p:ph idx="1"/>
          </p:nvPr>
        </p:nvSpPr>
        <p:spPr>
          <a:xfrm>
            <a:off x="1676400" y="1600200"/>
            <a:ext cx="4267200" cy="2438400"/>
          </a:xfrm>
        </p:spPr>
        <p:txBody>
          <a:bodyPr>
            <a:normAutofit fontScale="62500" lnSpcReduction="20000"/>
          </a:bodyPr>
          <a:lstStyle/>
          <a:p>
            <a:r>
              <a:rPr lang="en-US" dirty="0" smtClean="0"/>
              <a:t>In </a:t>
            </a:r>
            <a:r>
              <a:rPr lang="en-US" b="1" dirty="0" smtClean="0"/>
              <a:t>Contour Ridge Tillage </a:t>
            </a:r>
            <a:r>
              <a:rPr lang="en-US" dirty="0"/>
              <a:t>a ditch or ridge along sloping land contour is constructed to shorten the slope length and change the direction of runoff flow for the purpose of storing water, preventing scouring and combating drought and soil erosion.</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600201"/>
            <a:ext cx="2895600" cy="4050676"/>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34</a:t>
            </a:fld>
            <a:endParaRPr lang="en-US"/>
          </a:p>
        </p:txBody>
      </p:sp>
    </p:spTree>
    <p:extLst>
      <p:ext uri="{BB962C8B-B14F-4D97-AF65-F5344CB8AC3E}">
        <p14:creationId xmlns:p14="http://schemas.microsoft.com/office/powerpoint/2010/main" val="2565599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Crop Rotation</a:t>
            </a:r>
            <a:endParaRPr lang="en-US" dirty="0">
              <a:solidFill>
                <a:schemeClr val="bg1"/>
              </a:solidFill>
            </a:endParaRPr>
          </a:p>
        </p:txBody>
      </p:sp>
      <p:sp>
        <p:nvSpPr>
          <p:cNvPr id="3" name="Content Placeholder 2"/>
          <p:cNvSpPr>
            <a:spLocks noGrp="1"/>
          </p:cNvSpPr>
          <p:nvPr>
            <p:ph idx="1"/>
          </p:nvPr>
        </p:nvSpPr>
        <p:spPr>
          <a:xfrm>
            <a:off x="1219200" y="4114800"/>
            <a:ext cx="7467600" cy="2011363"/>
          </a:xfrm>
        </p:spPr>
        <p:txBody>
          <a:bodyPr>
            <a:normAutofit/>
          </a:bodyPr>
          <a:lstStyle/>
          <a:p>
            <a:r>
              <a:rPr lang="en-US" sz="2000" b="1" dirty="0" smtClean="0"/>
              <a:t>Crop Rotation </a:t>
            </a:r>
            <a:r>
              <a:rPr lang="en-US" sz="2000" dirty="0" smtClean="0"/>
              <a:t>is </a:t>
            </a:r>
            <a:r>
              <a:rPr lang="en-US" sz="2000" dirty="0"/>
              <a:t>the practice of growing a series of different types of crops in the same area across a sequence of growing seasons. </a:t>
            </a:r>
            <a:endParaRPr lang="en-US" sz="2000" dirty="0" smtClean="0"/>
          </a:p>
          <a:p>
            <a:r>
              <a:rPr lang="en-US" sz="2000" dirty="0" smtClean="0"/>
              <a:t>It </a:t>
            </a:r>
            <a:r>
              <a:rPr lang="en-US" sz="2000" dirty="0"/>
              <a:t>reduces reliance on one set of nutrients, pest and weed pressure, and the probability of developing resistant </a:t>
            </a:r>
            <a:r>
              <a:rPr lang="en-US" sz="2000" dirty="0" smtClean="0"/>
              <a:t>pests </a:t>
            </a:r>
            <a:r>
              <a:rPr lang="en-US" sz="2000" dirty="0"/>
              <a:t>and weeds.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524000"/>
            <a:ext cx="5334000" cy="2424546"/>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35</a:t>
            </a:fld>
            <a:endParaRPr lang="en-US"/>
          </a:p>
        </p:txBody>
      </p:sp>
    </p:spTree>
    <p:extLst>
      <p:ext uri="{BB962C8B-B14F-4D97-AF65-F5344CB8AC3E}">
        <p14:creationId xmlns:p14="http://schemas.microsoft.com/office/powerpoint/2010/main" val="3167571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Grassed Waterways</a:t>
            </a:r>
            <a:endParaRPr lang="en-US" dirty="0">
              <a:solidFill>
                <a:schemeClr val="bg1"/>
              </a:solidFill>
            </a:endParaRPr>
          </a:p>
        </p:txBody>
      </p:sp>
      <p:sp>
        <p:nvSpPr>
          <p:cNvPr id="3" name="Content Placeholder 2"/>
          <p:cNvSpPr>
            <a:spLocks noGrp="1"/>
          </p:cNvSpPr>
          <p:nvPr>
            <p:ph idx="1"/>
          </p:nvPr>
        </p:nvSpPr>
        <p:spPr>
          <a:xfrm>
            <a:off x="1295400" y="4191000"/>
            <a:ext cx="7458075" cy="2362200"/>
          </a:xfrm>
        </p:spPr>
        <p:txBody>
          <a:bodyPr>
            <a:normAutofit/>
          </a:bodyPr>
          <a:lstStyle/>
          <a:p>
            <a:r>
              <a:rPr lang="en-US" sz="2000" b="1" dirty="0" smtClean="0"/>
              <a:t>Grassed Waterways </a:t>
            </a:r>
            <a:r>
              <a:rPr lang="en-US" sz="2000" dirty="0" smtClean="0"/>
              <a:t>are </a:t>
            </a:r>
            <a:r>
              <a:rPr lang="en-US" sz="2000" dirty="0"/>
              <a:t>broad, shallow, shaped channels designed to carry surface water across farmland without causing soil erosion. </a:t>
            </a:r>
            <a:endParaRPr lang="en-US" sz="2000" dirty="0" smtClean="0"/>
          </a:p>
          <a:p>
            <a:r>
              <a:rPr lang="en-US" sz="2000" dirty="0" smtClean="0"/>
              <a:t>The </a:t>
            </a:r>
            <a:r>
              <a:rPr lang="en-US" sz="2000" dirty="0"/>
              <a:t>vegetative cover and root system in the waterway slows the runoff water flow and protects the channel from erosion.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447816"/>
            <a:ext cx="3810000" cy="2557688"/>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36</a:t>
            </a:fld>
            <a:endParaRPr lang="en-US"/>
          </a:p>
        </p:txBody>
      </p:sp>
    </p:spTree>
    <p:extLst>
      <p:ext uri="{BB962C8B-B14F-4D97-AF65-F5344CB8AC3E}">
        <p14:creationId xmlns:p14="http://schemas.microsoft.com/office/powerpoint/2010/main" val="2248436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Filter Strips</a:t>
            </a:r>
            <a:endParaRPr lang="en-US" dirty="0">
              <a:solidFill>
                <a:schemeClr val="bg1"/>
              </a:solidFill>
            </a:endParaRPr>
          </a:p>
        </p:txBody>
      </p:sp>
      <p:sp>
        <p:nvSpPr>
          <p:cNvPr id="3" name="Content Placeholder 2"/>
          <p:cNvSpPr>
            <a:spLocks noGrp="1"/>
          </p:cNvSpPr>
          <p:nvPr>
            <p:ph idx="1"/>
          </p:nvPr>
        </p:nvSpPr>
        <p:spPr>
          <a:xfrm>
            <a:off x="1295400" y="4649787"/>
            <a:ext cx="7391400" cy="1476376"/>
          </a:xfrm>
        </p:spPr>
        <p:txBody>
          <a:bodyPr>
            <a:normAutofit/>
          </a:bodyPr>
          <a:lstStyle/>
          <a:p>
            <a:r>
              <a:rPr lang="en-US" sz="2000" dirty="0"/>
              <a:t>A </a:t>
            </a:r>
            <a:r>
              <a:rPr lang="en-US" sz="2000" b="1" dirty="0" smtClean="0"/>
              <a:t>Filter Strip </a:t>
            </a:r>
            <a:r>
              <a:rPr lang="en-US" sz="2000" dirty="0" smtClean="0"/>
              <a:t>is </a:t>
            </a:r>
            <a:r>
              <a:rPr lang="en-US" sz="2000" dirty="0"/>
              <a:t>an area of grass or other permanent </a:t>
            </a:r>
            <a:r>
              <a:rPr lang="en-US" sz="2000" dirty="0" smtClean="0"/>
              <a:t>vegetation beside a stream or ditch and is </a:t>
            </a:r>
            <a:r>
              <a:rPr lang="en-US" sz="2000" dirty="0"/>
              <a:t>used to reduce </a:t>
            </a:r>
            <a:r>
              <a:rPr lang="en-US" sz="2000" dirty="0" smtClean="0"/>
              <a:t>or intercept sediment</a:t>
            </a:r>
            <a:r>
              <a:rPr lang="en-US" sz="2000" dirty="0"/>
              <a:t>, organics, nutrients, pesticides, and other contaminants from runoff and to maintain or improve water quality.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600200"/>
            <a:ext cx="4695825" cy="2867025"/>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37</a:t>
            </a:fld>
            <a:endParaRPr lang="en-US"/>
          </a:p>
        </p:txBody>
      </p:sp>
    </p:spTree>
    <p:extLst>
      <p:ext uri="{BB962C8B-B14F-4D97-AF65-F5344CB8AC3E}">
        <p14:creationId xmlns:p14="http://schemas.microsoft.com/office/powerpoint/2010/main" val="3309050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Riparian Buffers</a:t>
            </a:r>
            <a:endParaRPr lang="en-US" dirty="0">
              <a:solidFill>
                <a:schemeClr val="bg1"/>
              </a:solidFill>
            </a:endParaRPr>
          </a:p>
        </p:txBody>
      </p:sp>
      <p:sp>
        <p:nvSpPr>
          <p:cNvPr id="3" name="Content Placeholder 2"/>
          <p:cNvSpPr>
            <a:spLocks noGrp="1"/>
          </p:cNvSpPr>
          <p:nvPr>
            <p:ph idx="1"/>
          </p:nvPr>
        </p:nvSpPr>
        <p:spPr>
          <a:xfrm>
            <a:off x="1295400" y="4343400"/>
            <a:ext cx="7611701" cy="2237683"/>
          </a:xfrm>
        </p:spPr>
        <p:txBody>
          <a:bodyPr>
            <a:normAutofit/>
          </a:bodyPr>
          <a:lstStyle/>
          <a:p>
            <a:r>
              <a:rPr lang="en-US" sz="2000" dirty="0"/>
              <a:t>A </a:t>
            </a:r>
            <a:r>
              <a:rPr lang="en-US" sz="2000" b="1" dirty="0" smtClean="0"/>
              <a:t>Riparian Buffer </a:t>
            </a:r>
            <a:r>
              <a:rPr lang="en-US" sz="2000" dirty="0" smtClean="0"/>
              <a:t>or </a:t>
            </a:r>
            <a:r>
              <a:rPr lang="en-US" sz="2000" dirty="0"/>
              <a:t>stream buffer is a vegetated area near a stream, usually forested, which helps shade and partially protect the stream from the impact of adjacent land uses. </a:t>
            </a:r>
            <a:endParaRPr lang="en-US" sz="2000" dirty="0" smtClean="0"/>
          </a:p>
          <a:p>
            <a:r>
              <a:rPr lang="en-US" sz="2000" dirty="0" smtClean="0"/>
              <a:t>It </a:t>
            </a:r>
            <a:r>
              <a:rPr lang="en-US" sz="2000" dirty="0"/>
              <a:t>plays a key role in increasing water quality in associated streams, rivers, and lakes, thus providing environmental </a:t>
            </a:r>
            <a:r>
              <a:rPr lang="en-US" sz="2000" dirty="0" smtClean="0"/>
              <a:t>benefits.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417638"/>
            <a:ext cx="3657600" cy="274320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38</a:t>
            </a:fld>
            <a:endParaRPr lang="en-US"/>
          </a:p>
        </p:txBody>
      </p:sp>
    </p:spTree>
    <p:extLst>
      <p:ext uri="{BB962C8B-B14F-4D97-AF65-F5344CB8AC3E}">
        <p14:creationId xmlns:p14="http://schemas.microsoft.com/office/powerpoint/2010/main" val="215879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3</a:t>
            </a:r>
            <a:endParaRPr lang="en-US" sz="3600" dirty="0">
              <a:solidFill>
                <a:srgbClr val="4D4D4D"/>
              </a:solidFill>
            </a:endParaRPr>
          </a:p>
        </p:txBody>
      </p:sp>
      <p:sp>
        <p:nvSpPr>
          <p:cNvPr id="4" name="TextBox 3"/>
          <p:cNvSpPr txBox="1"/>
          <p:nvPr/>
        </p:nvSpPr>
        <p:spPr>
          <a:xfrm>
            <a:off x="2286000" y="1752600"/>
            <a:ext cx="6096000" cy="1600438"/>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latin typeface="Arial" panose="020B0604020202020204" pitchFamily="34" charset="0"/>
              </a:rPr>
              <a:t>Tell what is meant by "conservation practices". </a:t>
            </a:r>
          </a:p>
          <a:p>
            <a:pPr marL="800100" lvl="1" indent="-342900" eaLnBrk="0" fontAlgn="base" hangingPunct="0">
              <a:spcBef>
                <a:spcPct val="0"/>
              </a:spcBef>
              <a:spcAft>
                <a:spcPct val="0"/>
              </a:spcAft>
              <a:buFont typeface="+mj-lt"/>
              <a:buAutoNum type="alphaLcPeriod"/>
            </a:pPr>
            <a:r>
              <a:rPr lang="en-US" altLang="en-US" sz="1600" dirty="0">
                <a:latin typeface="Arial" panose="020B0604020202020204" pitchFamily="34" charset="0"/>
              </a:rPr>
              <a:t>Describe the effect of three kinds of erosion-control practices. </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Take pictures of or draw three kinds of erosion-control practices.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39</a:t>
            </a:fld>
            <a:endParaRPr lang="en-US"/>
          </a:p>
        </p:txBody>
      </p:sp>
    </p:spTree>
    <p:extLst>
      <p:ext uri="{BB962C8B-B14F-4D97-AF65-F5344CB8AC3E}">
        <p14:creationId xmlns:p14="http://schemas.microsoft.com/office/powerpoint/2010/main" val="3709676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a:xfrm>
            <a:off x="1295400" y="1447800"/>
            <a:ext cx="7467600"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eaLnBrk="0" fontAlgn="base" hangingPunct="0">
              <a:spcBef>
                <a:spcPct val="0"/>
              </a:spcBef>
              <a:spcAft>
                <a:spcPct val="0"/>
              </a:spcAft>
            </a:pPr>
            <a:endParaRPr lang="en-US" altLang="en-US" sz="1800" dirty="0">
              <a:solidFill>
                <a:schemeClr val="tx1"/>
              </a:solidFill>
              <a:latin typeface="Arial" panose="020B0604020202020204" pitchFamily="34" charset="0"/>
            </a:endParaRPr>
          </a:p>
          <a:p>
            <a:pPr marL="342900" lvl="0" indent="-342900" algn="l" eaLnBrk="0" fontAlgn="base" hangingPunct="0">
              <a:spcBef>
                <a:spcPct val="0"/>
              </a:spcBef>
              <a:spcAft>
                <a:spcPct val="0"/>
              </a:spcAft>
              <a:buFont typeface="+mj-lt"/>
              <a:buAutoNum type="arabicPeriod" startAt="6"/>
            </a:pPr>
            <a:r>
              <a:rPr lang="en-US" altLang="en-US" sz="1800" dirty="0" smtClean="0">
                <a:solidFill>
                  <a:schemeClr val="tx1"/>
                </a:solidFill>
                <a:latin typeface="Arial" panose="020B0604020202020204" pitchFamily="34" charset="0"/>
              </a:rPr>
              <a:t>Do </a:t>
            </a:r>
            <a:r>
              <a:rPr lang="en-US" altLang="en-US" sz="1800" dirty="0">
                <a:solidFill>
                  <a:schemeClr val="tx1"/>
                </a:solidFill>
                <a:latin typeface="Arial" panose="020B0604020202020204" pitchFamily="34" charset="0"/>
              </a:rPr>
              <a:t>the following:</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Tell what is meant by "water pollution".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Describe common sources of water pollution and explain the effects of each.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Tell what is meant by "primary water treatment," "secondary waste treatment," and "biochemical oxygen demand." </a:t>
            </a:r>
          </a:p>
          <a:p>
            <a:pPr marL="685800" lvl="1" indent="-228600" algn="l" eaLnBrk="0" fontAlgn="base" hangingPunct="0">
              <a:spcBef>
                <a:spcPct val="0"/>
              </a:spcBef>
              <a:spcAft>
                <a:spcPct val="0"/>
              </a:spcAft>
              <a:buFont typeface="+mj-lt"/>
              <a:buAutoNum type="alphaLcPeriod"/>
            </a:pPr>
            <a:r>
              <a:rPr lang="en-US" altLang="en-US" sz="1600" dirty="0">
                <a:solidFill>
                  <a:schemeClr val="tx1"/>
                </a:solidFill>
                <a:latin typeface="Arial" panose="020B0604020202020204" pitchFamily="34" charset="0"/>
              </a:rPr>
              <a:t>Make a drawing showing the principles of complete waste treatment. </a:t>
            </a:r>
          </a:p>
        </p:txBody>
      </p:sp>
      <p:sp>
        <p:nvSpPr>
          <p:cNvPr id="23" name="AutoShape 68"/>
          <p:cNvSpPr>
            <a:spLocks noChangeArrowheads="1"/>
          </p:cNvSpPr>
          <p:nvPr/>
        </p:nvSpPr>
        <p:spPr bwMode="gray">
          <a:xfrm>
            <a:off x="1143000" y="355600"/>
            <a:ext cx="7772400"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algn="ctr" latinLnBrk="1">
              <a:defRPr/>
            </a:pPr>
            <a:r>
              <a:rPr kumimoji="1" lang="en-US" altLang="ko-KR" sz="2700" dirty="0" smtClean="0">
                <a:solidFill>
                  <a:schemeClr val="bg1"/>
                </a:solidFill>
                <a:ea typeface="굴림" pitchFamily="34" charset="-127"/>
              </a:rPr>
              <a:t>Soil and Water Conservation Merit Badge Requirements</a:t>
            </a:r>
            <a:endParaRPr kumimoji="1" lang="en-US" altLang="ko-KR" sz="2700" dirty="0">
              <a:solidFill>
                <a:schemeClr val="bg1"/>
              </a:solidFill>
              <a:ea typeface="굴림" pitchFamily="34" charset="-127"/>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06375"/>
            <a:ext cx="914400" cy="933450"/>
          </a:xfrm>
          <a:prstGeom prst="rect">
            <a:avLst/>
          </a:prstGeom>
        </p:spPr>
      </p:pic>
    </p:spTree>
    <p:extLst>
      <p:ext uri="{BB962C8B-B14F-4D97-AF65-F5344CB8AC3E}">
        <p14:creationId xmlns:p14="http://schemas.microsoft.com/office/powerpoint/2010/main" val="131738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4</a:t>
            </a:r>
            <a:endParaRPr lang="en-US" sz="3600" dirty="0">
              <a:solidFill>
                <a:srgbClr val="4D4D4D"/>
              </a:solidFill>
            </a:endParaRPr>
          </a:p>
        </p:txBody>
      </p:sp>
      <p:sp>
        <p:nvSpPr>
          <p:cNvPr id="4" name="TextBox 3"/>
          <p:cNvSpPr txBox="1"/>
          <p:nvPr/>
        </p:nvSpPr>
        <p:spPr>
          <a:xfrm>
            <a:off x="2286000" y="1752600"/>
            <a:ext cx="6096000" cy="2831544"/>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Explain what a watershed is.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Outline the smallest watershed that you can find on a contour map.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Outline, as far as the map will allow, the next larger watershed which also has the smaller one in it.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 river basin is. Tell why all people living in a river basin should be concerned about land and water use in the basin.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an aquifer is and why it can be important to communities.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40</a:t>
            </a:fld>
            <a:endParaRPr lang="en-US"/>
          </a:p>
        </p:txBody>
      </p:sp>
    </p:spTree>
    <p:extLst>
      <p:ext uri="{BB962C8B-B14F-4D97-AF65-F5344CB8AC3E}">
        <p14:creationId xmlns:p14="http://schemas.microsoft.com/office/powerpoint/2010/main" val="18116806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Watershed</a:t>
            </a:r>
            <a:endParaRPr lang="en-US" dirty="0">
              <a:solidFill>
                <a:schemeClr val="bg1"/>
              </a:solidFill>
            </a:endParaRPr>
          </a:p>
        </p:txBody>
      </p:sp>
      <p:sp>
        <p:nvSpPr>
          <p:cNvPr id="3" name="Content Placeholder 2"/>
          <p:cNvSpPr>
            <a:spLocks noGrp="1"/>
          </p:cNvSpPr>
          <p:nvPr>
            <p:ph idx="1"/>
          </p:nvPr>
        </p:nvSpPr>
        <p:spPr>
          <a:xfrm>
            <a:off x="1295400" y="5105400"/>
            <a:ext cx="7620000" cy="1096963"/>
          </a:xfrm>
        </p:spPr>
        <p:txBody>
          <a:bodyPr>
            <a:normAutofit/>
          </a:bodyPr>
          <a:lstStyle/>
          <a:p>
            <a:r>
              <a:rPr lang="en-US" sz="2000" dirty="0"/>
              <a:t>A </a:t>
            </a:r>
            <a:r>
              <a:rPr lang="en-US" sz="2000" b="1" dirty="0" smtClean="0"/>
              <a:t>Watershed</a:t>
            </a:r>
            <a:r>
              <a:rPr lang="en-US" sz="2000" dirty="0" smtClean="0"/>
              <a:t> </a:t>
            </a:r>
            <a:r>
              <a:rPr lang="en-US" sz="2000" dirty="0" smtClean="0"/>
              <a:t>is </a:t>
            </a:r>
            <a:r>
              <a:rPr lang="en-US" sz="2000" dirty="0"/>
              <a:t>any area of land where precipitation collects and drains off into a common outlet, such as into a river, bay, or other body of water.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449" y="1417638"/>
            <a:ext cx="4493101" cy="3535362"/>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41</a:t>
            </a:fld>
            <a:endParaRPr lang="en-US"/>
          </a:p>
        </p:txBody>
      </p:sp>
    </p:spTree>
    <p:extLst>
      <p:ext uri="{BB962C8B-B14F-4D97-AF65-F5344CB8AC3E}">
        <p14:creationId xmlns:p14="http://schemas.microsoft.com/office/powerpoint/2010/main" val="721814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4</a:t>
            </a:r>
            <a:endParaRPr lang="en-US" sz="3600" dirty="0">
              <a:solidFill>
                <a:srgbClr val="4D4D4D"/>
              </a:solidFill>
            </a:endParaRPr>
          </a:p>
        </p:txBody>
      </p:sp>
      <p:sp>
        <p:nvSpPr>
          <p:cNvPr id="4" name="TextBox 3"/>
          <p:cNvSpPr txBox="1"/>
          <p:nvPr/>
        </p:nvSpPr>
        <p:spPr>
          <a:xfrm>
            <a:off x="2286000" y="1752600"/>
            <a:ext cx="6096000" cy="2831544"/>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 watershed is.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Outline the smallest watershed that you can find on a contour map.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Outline, as far as the map will allow, the next larger watershed which also has the smaller one in it.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 river basin is. Tell why all people living in a river basin should be concerned about land and water use in the basin.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an aquifer is and why it can be important to communities.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42</a:t>
            </a:fld>
            <a:endParaRPr lang="en-US"/>
          </a:p>
        </p:txBody>
      </p:sp>
    </p:spTree>
    <p:extLst>
      <p:ext uri="{BB962C8B-B14F-4D97-AF65-F5344CB8AC3E}">
        <p14:creationId xmlns:p14="http://schemas.microsoft.com/office/powerpoint/2010/main" val="4055461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Watershed</a:t>
            </a:r>
            <a:endParaRPr lang="en-US" dirty="0">
              <a:solidFill>
                <a:schemeClr val="bg1"/>
              </a:solidFill>
            </a:endParaRPr>
          </a:p>
        </p:txBody>
      </p:sp>
      <p:sp>
        <p:nvSpPr>
          <p:cNvPr id="3" name="Content Placeholder 2"/>
          <p:cNvSpPr>
            <a:spLocks noGrp="1"/>
          </p:cNvSpPr>
          <p:nvPr>
            <p:ph idx="1"/>
          </p:nvPr>
        </p:nvSpPr>
        <p:spPr>
          <a:xfrm>
            <a:off x="1905000" y="1905000"/>
            <a:ext cx="7086600" cy="609600"/>
          </a:xfrm>
        </p:spPr>
        <p:txBody>
          <a:bodyPr>
            <a:normAutofit/>
          </a:bodyPr>
          <a:lstStyle/>
          <a:p>
            <a:r>
              <a:rPr lang="en-US" sz="2000" dirty="0"/>
              <a:t>Click on the following link to </a:t>
            </a:r>
            <a:r>
              <a:rPr lang="en-US" sz="2000" b="1" dirty="0">
                <a:hlinkClick r:id="rId2"/>
              </a:rPr>
              <a:t>Locate Your </a:t>
            </a:r>
            <a:r>
              <a:rPr lang="en-US" sz="2000" b="1" dirty="0" smtClean="0">
                <a:hlinkClick r:id="rId2"/>
              </a:rPr>
              <a:t>Watershed</a:t>
            </a:r>
            <a:r>
              <a:rPr lang="en-US" sz="2000" dirty="0" smtClean="0"/>
              <a:t> in the U.S.</a:t>
            </a:r>
            <a:endParaRPr lang="en-US" sz="2000" b="1" dirty="0"/>
          </a:p>
        </p:txBody>
      </p:sp>
      <p:pic>
        <p:nvPicPr>
          <p:cNvPr id="4" name="Picture 3"/>
          <p:cNvPicPr>
            <a:picLocks noChangeAspect="1"/>
          </p:cNvPicPr>
          <p:nvPr/>
        </p:nvPicPr>
        <p:blipFill>
          <a:blip r:embed="rId3"/>
          <a:stretch>
            <a:fillRect/>
          </a:stretch>
        </p:blipFill>
        <p:spPr>
          <a:xfrm>
            <a:off x="2133600" y="2438400"/>
            <a:ext cx="6086475" cy="419100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43</a:t>
            </a:fld>
            <a:endParaRPr lang="en-US"/>
          </a:p>
        </p:txBody>
      </p:sp>
    </p:spTree>
    <p:extLst>
      <p:ext uri="{BB962C8B-B14F-4D97-AF65-F5344CB8AC3E}">
        <p14:creationId xmlns:p14="http://schemas.microsoft.com/office/powerpoint/2010/main" val="3369135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Lower Maumee Watershed</a:t>
            </a:r>
            <a:endParaRPr lang="en-US" dirty="0"/>
          </a:p>
        </p:txBody>
      </p:sp>
      <p:pic>
        <p:nvPicPr>
          <p:cNvPr id="12" name="Content Placeholder 11"/>
          <p:cNvPicPr>
            <a:picLocks noGrp="1" noChangeAspect="1"/>
          </p:cNvPicPr>
          <p:nvPr>
            <p:ph idx="1"/>
          </p:nvPr>
        </p:nvPicPr>
        <p:blipFill>
          <a:blip r:embed="rId2"/>
          <a:stretch>
            <a:fillRect/>
          </a:stretch>
        </p:blipFill>
        <p:spPr>
          <a:xfrm>
            <a:off x="1528762" y="1785937"/>
            <a:ext cx="6086475" cy="4200525"/>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44</a:t>
            </a:fld>
            <a:endParaRPr lang="en-US"/>
          </a:p>
        </p:txBody>
      </p:sp>
    </p:spTree>
    <p:extLst>
      <p:ext uri="{BB962C8B-B14F-4D97-AF65-F5344CB8AC3E}">
        <p14:creationId xmlns:p14="http://schemas.microsoft.com/office/powerpoint/2010/main" val="873604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Western Lake Erie Watershed</a:t>
            </a:r>
            <a:endParaRPr lang="en-US" dirty="0"/>
          </a:p>
        </p:txBody>
      </p:sp>
      <p:pic>
        <p:nvPicPr>
          <p:cNvPr id="11" name="Content Placeholder 10"/>
          <p:cNvPicPr>
            <a:picLocks noGrp="1" noChangeAspect="1"/>
          </p:cNvPicPr>
          <p:nvPr>
            <p:ph idx="1"/>
          </p:nvPr>
        </p:nvPicPr>
        <p:blipFill>
          <a:blip r:embed="rId2"/>
          <a:stretch>
            <a:fillRect/>
          </a:stretch>
        </p:blipFill>
        <p:spPr>
          <a:xfrm>
            <a:off x="1543050" y="1762919"/>
            <a:ext cx="6057900" cy="4200525"/>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45</a:t>
            </a:fld>
            <a:endParaRPr lang="en-US"/>
          </a:p>
        </p:txBody>
      </p:sp>
    </p:spTree>
    <p:extLst>
      <p:ext uri="{BB962C8B-B14F-4D97-AF65-F5344CB8AC3E}">
        <p14:creationId xmlns:p14="http://schemas.microsoft.com/office/powerpoint/2010/main" val="2237807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Great Lakes </a:t>
            </a:r>
            <a:r>
              <a:rPr lang="en-US" dirty="0" smtClean="0">
                <a:solidFill>
                  <a:schemeClr val="bg1"/>
                </a:solidFill>
              </a:rPr>
              <a:t>Watershed (U.S.)</a:t>
            </a:r>
            <a:endParaRPr lang="en-US" dirty="0"/>
          </a:p>
        </p:txBody>
      </p:sp>
      <p:pic>
        <p:nvPicPr>
          <p:cNvPr id="11" name="Content Placeholder 3"/>
          <p:cNvPicPr>
            <a:picLocks noGrp="1" noChangeAspect="1"/>
          </p:cNvPicPr>
          <p:nvPr>
            <p:ph idx="1"/>
          </p:nvPr>
        </p:nvPicPr>
        <p:blipFill>
          <a:blip r:embed="rId2"/>
          <a:stretch>
            <a:fillRect/>
          </a:stretch>
        </p:blipFill>
        <p:spPr>
          <a:xfrm>
            <a:off x="1524000" y="1762919"/>
            <a:ext cx="6096000" cy="4200525"/>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46</a:t>
            </a:fld>
            <a:endParaRPr lang="en-US"/>
          </a:p>
        </p:txBody>
      </p:sp>
    </p:spTree>
    <p:extLst>
      <p:ext uri="{BB962C8B-B14F-4D97-AF65-F5344CB8AC3E}">
        <p14:creationId xmlns:p14="http://schemas.microsoft.com/office/powerpoint/2010/main" val="2537262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4</a:t>
            </a:r>
            <a:endParaRPr lang="en-US" sz="3600" dirty="0">
              <a:solidFill>
                <a:srgbClr val="4D4D4D"/>
              </a:solidFill>
            </a:endParaRPr>
          </a:p>
        </p:txBody>
      </p:sp>
      <p:sp>
        <p:nvSpPr>
          <p:cNvPr id="4" name="TextBox 3"/>
          <p:cNvSpPr txBox="1"/>
          <p:nvPr/>
        </p:nvSpPr>
        <p:spPr>
          <a:xfrm>
            <a:off x="2286000" y="1752600"/>
            <a:ext cx="6096000" cy="2831544"/>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 watershed is.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Outline the smallest watershed that you can find on a contour map.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Outline, as far as the map will allow, the next larger watershed which also has the smaller one in it.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Explain what a river basin is. Tell why all people living in a river basin should be concerned about land and water use in the basin.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an aquifer is and why it can be important to communities.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47</a:t>
            </a:fld>
            <a:endParaRPr lang="en-US"/>
          </a:p>
        </p:txBody>
      </p:sp>
    </p:spTree>
    <p:extLst>
      <p:ext uri="{BB962C8B-B14F-4D97-AF65-F5344CB8AC3E}">
        <p14:creationId xmlns:p14="http://schemas.microsoft.com/office/powerpoint/2010/main" val="2947412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River Basin</a:t>
            </a:r>
            <a:endParaRPr lang="en-US" dirty="0">
              <a:solidFill>
                <a:schemeClr val="bg1"/>
              </a:solidFill>
            </a:endParaRPr>
          </a:p>
        </p:txBody>
      </p:sp>
      <p:sp>
        <p:nvSpPr>
          <p:cNvPr id="3" name="Content Placeholder 2"/>
          <p:cNvSpPr>
            <a:spLocks noGrp="1"/>
          </p:cNvSpPr>
          <p:nvPr>
            <p:ph idx="1"/>
          </p:nvPr>
        </p:nvSpPr>
        <p:spPr>
          <a:xfrm>
            <a:off x="1371600" y="5105400"/>
            <a:ext cx="7620000" cy="1600200"/>
          </a:xfrm>
        </p:spPr>
        <p:txBody>
          <a:bodyPr>
            <a:noAutofit/>
          </a:bodyPr>
          <a:lstStyle/>
          <a:p>
            <a:r>
              <a:rPr lang="en-US" sz="2000" dirty="0"/>
              <a:t>A </a:t>
            </a:r>
            <a:r>
              <a:rPr lang="en-US" sz="2000" b="1" dirty="0" smtClean="0"/>
              <a:t>River Basin </a:t>
            </a:r>
            <a:r>
              <a:rPr lang="en-US" sz="2000" dirty="0" smtClean="0"/>
              <a:t>is </a:t>
            </a:r>
            <a:r>
              <a:rPr lang="en-US" sz="2000" dirty="0"/>
              <a:t>the portion of land drained by a river and its tributaries. </a:t>
            </a:r>
            <a:endParaRPr lang="en-US" sz="2000" dirty="0" smtClean="0"/>
          </a:p>
          <a:p>
            <a:r>
              <a:rPr lang="en-US" sz="2000" dirty="0" smtClean="0"/>
              <a:t>It </a:t>
            </a:r>
            <a:r>
              <a:rPr lang="en-US" sz="2000" dirty="0"/>
              <a:t>encompasses all of the land surface dissected and drained by many streams and creeks that flow downhill into one another, and eventually into </a:t>
            </a:r>
            <a:r>
              <a:rPr lang="en-US" sz="2000" dirty="0" smtClean="0"/>
              <a:t>a major river</a:t>
            </a:r>
            <a:r>
              <a:rPr lang="en-US" sz="2000" dirty="0"/>
              <a:t>.</a:t>
            </a:r>
          </a:p>
        </p:txBody>
      </p:sp>
      <p:pic>
        <p:nvPicPr>
          <p:cNvPr id="5" name="Picture 4"/>
          <p:cNvPicPr>
            <a:picLocks noChangeAspect="1"/>
          </p:cNvPicPr>
          <p:nvPr/>
        </p:nvPicPr>
        <p:blipFill>
          <a:blip r:embed="rId2"/>
          <a:stretch>
            <a:fillRect/>
          </a:stretch>
        </p:blipFill>
        <p:spPr>
          <a:xfrm>
            <a:off x="2057400" y="1459133"/>
            <a:ext cx="5966856" cy="3535362"/>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48</a:t>
            </a:fld>
            <a:endParaRPr lang="en-US"/>
          </a:p>
        </p:txBody>
      </p:sp>
    </p:spTree>
    <p:extLst>
      <p:ext uri="{BB962C8B-B14F-4D97-AF65-F5344CB8AC3E}">
        <p14:creationId xmlns:p14="http://schemas.microsoft.com/office/powerpoint/2010/main" val="4213658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Water Use in a River Basin</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990600" y="274638"/>
            <a:ext cx="7334718" cy="4615758"/>
          </a:xfrm>
          <a:prstGeom prst="rect">
            <a:avLst/>
          </a:prstGeom>
        </p:spPr>
      </p:pic>
      <p:sp>
        <p:nvSpPr>
          <p:cNvPr id="3" name="Content Placeholder 2"/>
          <p:cNvSpPr>
            <a:spLocks noGrp="1"/>
          </p:cNvSpPr>
          <p:nvPr>
            <p:ph idx="1"/>
          </p:nvPr>
        </p:nvSpPr>
        <p:spPr>
          <a:xfrm>
            <a:off x="457200" y="4890397"/>
            <a:ext cx="8229600" cy="1739003"/>
          </a:xfrm>
        </p:spPr>
        <p:txBody>
          <a:bodyPr>
            <a:normAutofit fontScale="70000" lnSpcReduction="20000"/>
          </a:bodyPr>
          <a:lstStyle/>
          <a:p>
            <a:r>
              <a:rPr lang="en-US" sz="2900" dirty="0"/>
              <a:t>The continental United States has 18 major river basins; in each basin are </a:t>
            </a:r>
            <a:r>
              <a:rPr lang="en-US" sz="2900" dirty="0" smtClean="0"/>
              <a:t>combinations of </a:t>
            </a:r>
            <a:r>
              <a:rPr lang="en-US" sz="2900" dirty="0"/>
              <a:t>rural areas, industrial sites, and cities, and all depend on the water in </a:t>
            </a:r>
            <a:r>
              <a:rPr lang="en-US" sz="2900" dirty="0" smtClean="0"/>
              <a:t>that basin </a:t>
            </a:r>
            <a:r>
              <a:rPr lang="en-US" sz="2900" dirty="0"/>
              <a:t>because very little water moves between river basins. </a:t>
            </a:r>
            <a:endParaRPr lang="en-US" sz="2900" dirty="0" smtClean="0"/>
          </a:p>
          <a:p>
            <a:r>
              <a:rPr lang="en-US" sz="2900" dirty="0" smtClean="0"/>
              <a:t>The </a:t>
            </a:r>
            <a:r>
              <a:rPr lang="en-US" sz="2900" dirty="0"/>
              <a:t>way that land and water are used and managed affects the quality and quantity of water </a:t>
            </a:r>
            <a:r>
              <a:rPr lang="en-US" sz="2900" dirty="0" smtClean="0"/>
              <a:t>that people downstream </a:t>
            </a:r>
            <a:r>
              <a:rPr lang="en-US" sz="2900" dirty="0"/>
              <a:t>will have.</a:t>
            </a:r>
          </a:p>
          <a:p>
            <a:endParaRPr lang="en-US" dirty="0"/>
          </a:p>
        </p:txBody>
      </p:sp>
      <p:sp>
        <p:nvSpPr>
          <p:cNvPr id="5" name="Slide Number Placeholder 4"/>
          <p:cNvSpPr>
            <a:spLocks noGrp="1"/>
          </p:cNvSpPr>
          <p:nvPr>
            <p:ph type="sldNum" sz="quarter" idx="12"/>
          </p:nvPr>
        </p:nvSpPr>
        <p:spPr/>
        <p:txBody>
          <a:bodyPr/>
          <a:lstStyle/>
          <a:p>
            <a:fld id="{9DAB3369-7666-44EB-AEA9-5FA9440DB40A}" type="slidenum">
              <a:rPr lang="en-US" smtClean="0"/>
              <a:pPr/>
              <a:t>49</a:t>
            </a:fld>
            <a:endParaRPr lang="en-US"/>
          </a:p>
        </p:txBody>
      </p:sp>
    </p:spTree>
    <p:extLst>
      <p:ext uri="{BB962C8B-B14F-4D97-AF65-F5344CB8AC3E}">
        <p14:creationId xmlns:p14="http://schemas.microsoft.com/office/powerpoint/2010/main" val="604708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a:xfrm>
            <a:off x="1295400" y="1447800"/>
            <a:ext cx="7467600" cy="518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eaLnBrk="0" fontAlgn="base" hangingPunct="0">
              <a:spcBef>
                <a:spcPct val="0"/>
              </a:spcBef>
              <a:spcAft>
                <a:spcPct val="0"/>
              </a:spcAft>
            </a:pPr>
            <a:endParaRPr lang="en-US" altLang="en-US" sz="1800" dirty="0">
              <a:solidFill>
                <a:schemeClr val="tx1"/>
              </a:solidFill>
              <a:latin typeface="Arial" panose="020B0604020202020204" pitchFamily="34" charset="0"/>
            </a:endParaRPr>
          </a:p>
          <a:p>
            <a:pPr marL="342900" lvl="0" indent="-342900" algn="l" eaLnBrk="0" fontAlgn="base" hangingPunct="0">
              <a:spcBef>
                <a:spcPct val="0"/>
              </a:spcBef>
              <a:spcAft>
                <a:spcPct val="0"/>
              </a:spcAft>
              <a:buFont typeface="+mj-lt"/>
              <a:buAutoNum type="arabicPeriod" startAt="7"/>
            </a:pPr>
            <a:r>
              <a:rPr lang="en-US" altLang="en-US" sz="1600" dirty="0" smtClean="0">
                <a:solidFill>
                  <a:schemeClr val="tx1"/>
                </a:solidFill>
                <a:latin typeface="Arial" panose="020B0604020202020204" pitchFamily="34" charset="0"/>
              </a:rPr>
              <a:t>Do </a:t>
            </a:r>
            <a:r>
              <a:rPr lang="en-US" altLang="en-US" sz="1600" dirty="0">
                <a:solidFill>
                  <a:schemeClr val="tx1"/>
                </a:solidFill>
                <a:latin typeface="Arial" panose="020B0604020202020204" pitchFamily="34" charset="0"/>
              </a:rPr>
              <a:t>TWO of the following:</a:t>
            </a:r>
          </a:p>
          <a:p>
            <a:pPr marL="685800" lvl="1" indent="-228600" algn="l" eaLnBrk="0" fontAlgn="base" hangingPunct="0">
              <a:spcBef>
                <a:spcPct val="0"/>
              </a:spcBef>
              <a:spcAft>
                <a:spcPct val="0"/>
              </a:spcAft>
              <a:buFont typeface="+mj-lt"/>
              <a:buAutoNum type="alphaLcPeriod"/>
            </a:pPr>
            <a:r>
              <a:rPr lang="en-US" altLang="en-US" sz="1400" dirty="0">
                <a:solidFill>
                  <a:schemeClr val="tx1"/>
                </a:solidFill>
                <a:latin typeface="Arial" panose="020B0604020202020204" pitchFamily="34" charset="0"/>
              </a:rPr>
              <a:t>Make a trip to two of the following places. Write a report of more than 500 words about the soil and water and energy conservation practices you saw.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An agricultural experiment.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 managed forest or a woodlot, range, or pasture.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 wildlife refuge or a fish or game management area.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 conservation-managed farm or ranch.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 managed watershed.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 waste-treatment plant.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 public drinking water treatment plant.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An industry water-use installation. </a:t>
            </a:r>
          </a:p>
          <a:p>
            <a:pPr marL="1143000" lvl="2" indent="-228600" algn="l" eaLnBrk="0" fontAlgn="base" hangingPunct="0">
              <a:spcBef>
                <a:spcPct val="0"/>
              </a:spcBef>
              <a:spcAft>
                <a:spcPct val="0"/>
              </a:spcAft>
              <a:buFont typeface="+mj-lt"/>
              <a:buAutoNum type="arabicPeriod"/>
            </a:pPr>
            <a:r>
              <a:rPr lang="en-US" altLang="en-US" sz="1200" dirty="0">
                <a:solidFill>
                  <a:schemeClr val="tx1"/>
                </a:solidFill>
                <a:latin typeface="Arial" panose="020B0604020202020204" pitchFamily="34" charset="0"/>
              </a:rPr>
              <a:t>A desalinization plant. </a:t>
            </a:r>
          </a:p>
          <a:p>
            <a:pPr marL="685800" lvl="1" indent="-228600" algn="l" eaLnBrk="0" fontAlgn="base" hangingPunct="0">
              <a:spcBef>
                <a:spcPct val="0"/>
              </a:spcBef>
              <a:spcAft>
                <a:spcPct val="0"/>
              </a:spcAft>
              <a:buFont typeface="+mj-lt"/>
              <a:buAutoNum type="alphaLcPeriod"/>
            </a:pPr>
            <a:r>
              <a:rPr lang="en-US" altLang="en-US" sz="1400" dirty="0">
                <a:solidFill>
                  <a:schemeClr val="tx1"/>
                </a:solidFill>
                <a:latin typeface="Arial" panose="020B0604020202020204" pitchFamily="34" charset="0"/>
              </a:rPr>
              <a:t>Plant 100 trees, bushes and/or vines for a good purpose. </a:t>
            </a:r>
          </a:p>
          <a:p>
            <a:pPr marL="685800" lvl="1" indent="-228600" algn="l" eaLnBrk="0" fontAlgn="base" hangingPunct="0">
              <a:spcBef>
                <a:spcPct val="0"/>
              </a:spcBef>
              <a:spcAft>
                <a:spcPct val="0"/>
              </a:spcAft>
              <a:buFont typeface="+mj-lt"/>
              <a:buAutoNum type="alphaLcPeriod"/>
            </a:pPr>
            <a:r>
              <a:rPr lang="en-US" altLang="en-US" sz="1400" dirty="0">
                <a:solidFill>
                  <a:schemeClr val="tx1"/>
                </a:solidFill>
                <a:latin typeface="Arial" panose="020B0604020202020204" pitchFamily="34" charset="0"/>
              </a:rPr>
              <a:t>Seed an area of at least one-fifth acre for some worthwhile conservation purposes, using suitable grasses or legumes alone or in a mixture. </a:t>
            </a:r>
          </a:p>
          <a:p>
            <a:pPr marL="685800" lvl="1" indent="-228600" algn="l" eaLnBrk="0" fontAlgn="base" hangingPunct="0">
              <a:spcBef>
                <a:spcPct val="0"/>
              </a:spcBef>
              <a:spcAft>
                <a:spcPct val="0"/>
              </a:spcAft>
              <a:buFont typeface="+mj-lt"/>
              <a:buAutoNum type="alphaLcPeriod"/>
            </a:pPr>
            <a:r>
              <a:rPr lang="en-US" altLang="en-US" sz="1400" dirty="0">
                <a:solidFill>
                  <a:schemeClr val="tx1"/>
                </a:solidFill>
                <a:latin typeface="Arial" panose="020B0604020202020204" pitchFamily="34" charset="0"/>
              </a:rPr>
              <a:t>Study a soil survey report. Describe the things in it. Using tracing paper and pen, trace over any of the soil maps</a:t>
            </a:r>
            <a:r>
              <a:rPr lang="en-US" altLang="en-US" sz="1400" i="1" dirty="0">
                <a:solidFill>
                  <a:srgbClr val="FF0000"/>
                </a:solidFill>
                <a:latin typeface="Arial" panose="020B0604020202020204" pitchFamily="34" charset="0"/>
              </a:rPr>
              <a:t>,</a:t>
            </a:r>
            <a:r>
              <a:rPr lang="en-US" altLang="en-US" sz="1400" dirty="0">
                <a:solidFill>
                  <a:schemeClr val="tx1"/>
                </a:solidFill>
                <a:latin typeface="Arial" panose="020B0604020202020204" pitchFamily="34" charset="0"/>
              </a:rPr>
              <a:t> and outline an area with three or more different kinds of soil. List each kind of soil by full name and map symbol. </a:t>
            </a:r>
          </a:p>
          <a:p>
            <a:pPr marL="685800" lvl="1" indent="-228600" algn="l" eaLnBrk="0" fontAlgn="base" hangingPunct="0">
              <a:spcBef>
                <a:spcPct val="0"/>
              </a:spcBef>
              <a:spcAft>
                <a:spcPct val="0"/>
              </a:spcAft>
              <a:buFont typeface="+mj-lt"/>
              <a:buAutoNum type="alphaLcPeriod"/>
            </a:pPr>
            <a:r>
              <a:rPr lang="en-US" altLang="en-US" sz="1400" dirty="0">
                <a:solidFill>
                  <a:schemeClr val="tx1"/>
                </a:solidFill>
                <a:latin typeface="Arial" panose="020B0604020202020204" pitchFamily="34" charset="0"/>
              </a:rPr>
              <a:t>Make a list of places in your neighborhood, camps, school ground, or park having erosion, sedimentation, or pollution problems. Describe how these could be corrected through individual or group action. </a:t>
            </a:r>
          </a:p>
          <a:p>
            <a:pPr marL="685800" lvl="1" indent="-228600" algn="l" eaLnBrk="0" fontAlgn="base" hangingPunct="0">
              <a:spcBef>
                <a:spcPct val="0"/>
              </a:spcBef>
              <a:spcAft>
                <a:spcPct val="0"/>
              </a:spcAft>
              <a:buFont typeface="+mj-lt"/>
              <a:buAutoNum type="alphaLcPeriod"/>
            </a:pPr>
            <a:r>
              <a:rPr lang="en-US" altLang="en-US" sz="1400" dirty="0">
                <a:solidFill>
                  <a:schemeClr val="tx1"/>
                </a:solidFill>
                <a:latin typeface="Arial" panose="020B0604020202020204" pitchFamily="34" charset="0"/>
              </a:rPr>
              <a:t>Carry out any other soil and water conservation project approved by your merit badge counselor. </a:t>
            </a:r>
          </a:p>
        </p:txBody>
      </p:sp>
      <p:sp>
        <p:nvSpPr>
          <p:cNvPr id="23" name="AutoShape 68"/>
          <p:cNvSpPr>
            <a:spLocks noChangeArrowheads="1"/>
          </p:cNvSpPr>
          <p:nvPr/>
        </p:nvSpPr>
        <p:spPr bwMode="gray">
          <a:xfrm>
            <a:off x="1143000" y="355600"/>
            <a:ext cx="7772400"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algn="ctr" latinLnBrk="1">
              <a:defRPr/>
            </a:pPr>
            <a:r>
              <a:rPr kumimoji="1" lang="en-US" altLang="ko-KR" sz="2700" dirty="0" smtClean="0">
                <a:solidFill>
                  <a:schemeClr val="bg1"/>
                </a:solidFill>
                <a:ea typeface="굴림" pitchFamily="34" charset="-127"/>
              </a:rPr>
              <a:t>Soil and Water Conservation Merit Badge Requirements</a:t>
            </a:r>
            <a:endParaRPr kumimoji="1" lang="en-US" altLang="ko-KR" sz="2700" dirty="0">
              <a:solidFill>
                <a:schemeClr val="bg1"/>
              </a:solidFill>
              <a:ea typeface="굴림" pitchFamily="34" charset="-127"/>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06375"/>
            <a:ext cx="914400" cy="933450"/>
          </a:xfrm>
          <a:prstGeom prst="rect">
            <a:avLst/>
          </a:prstGeom>
        </p:spPr>
      </p:pic>
    </p:spTree>
    <p:extLst>
      <p:ext uri="{BB962C8B-B14F-4D97-AF65-F5344CB8AC3E}">
        <p14:creationId xmlns:p14="http://schemas.microsoft.com/office/powerpoint/2010/main" val="1630876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4</a:t>
            </a:r>
            <a:endParaRPr lang="en-US" sz="3600" dirty="0">
              <a:solidFill>
                <a:srgbClr val="4D4D4D"/>
              </a:solidFill>
            </a:endParaRPr>
          </a:p>
        </p:txBody>
      </p:sp>
      <p:sp>
        <p:nvSpPr>
          <p:cNvPr id="4" name="TextBox 3"/>
          <p:cNvSpPr txBox="1"/>
          <p:nvPr/>
        </p:nvSpPr>
        <p:spPr>
          <a:xfrm>
            <a:off x="2286000" y="1752600"/>
            <a:ext cx="6096000" cy="2831544"/>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 watershed is.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Outline the smallest watershed that you can find on a contour map.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Outline, as far as the map will allow, the next larger watershed which also has the smaller one in it.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what a river basin is. Tell why all people living in a river basin should be concerned about land and water use in the basin.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Explain what an aquifer is and why it can be important to communities.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50</a:t>
            </a:fld>
            <a:endParaRPr lang="en-US"/>
          </a:p>
        </p:txBody>
      </p:sp>
    </p:spTree>
    <p:extLst>
      <p:ext uri="{BB962C8B-B14F-4D97-AF65-F5344CB8AC3E}">
        <p14:creationId xmlns:p14="http://schemas.microsoft.com/office/powerpoint/2010/main" val="40264094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Aquifer</a:t>
            </a:r>
            <a:endParaRPr lang="en-US" dirty="0">
              <a:solidFill>
                <a:schemeClr val="bg1"/>
              </a:solidFill>
            </a:endParaRPr>
          </a:p>
        </p:txBody>
      </p:sp>
      <p:sp>
        <p:nvSpPr>
          <p:cNvPr id="3" name="Content Placeholder 2"/>
          <p:cNvSpPr>
            <a:spLocks noGrp="1"/>
          </p:cNvSpPr>
          <p:nvPr>
            <p:ph idx="1"/>
          </p:nvPr>
        </p:nvSpPr>
        <p:spPr>
          <a:xfrm>
            <a:off x="1219200" y="4648200"/>
            <a:ext cx="7620000" cy="2057400"/>
          </a:xfrm>
        </p:spPr>
        <p:txBody>
          <a:bodyPr>
            <a:normAutofit/>
          </a:bodyPr>
          <a:lstStyle/>
          <a:p>
            <a:r>
              <a:rPr lang="en-US" sz="2000" dirty="0"/>
              <a:t>An </a:t>
            </a:r>
            <a:r>
              <a:rPr lang="en-US" sz="2000" b="1" dirty="0" smtClean="0"/>
              <a:t>Aquifer</a:t>
            </a:r>
            <a:r>
              <a:rPr lang="en-US" sz="2000" dirty="0" smtClean="0"/>
              <a:t> </a:t>
            </a:r>
            <a:r>
              <a:rPr lang="en-US" sz="2000" dirty="0"/>
              <a:t>is a body of porous rock or sediment saturated with groundwater. </a:t>
            </a:r>
            <a:endParaRPr lang="en-US" sz="2000" dirty="0" smtClean="0"/>
          </a:p>
          <a:p>
            <a:r>
              <a:rPr lang="en-US" sz="2000" dirty="0" smtClean="0"/>
              <a:t>Groundwater </a:t>
            </a:r>
            <a:r>
              <a:rPr lang="en-US" sz="2000" dirty="0"/>
              <a:t>enters an aquifer as precipitation seeps through the soil. </a:t>
            </a:r>
            <a:endParaRPr lang="en-US" sz="2000" dirty="0" smtClean="0"/>
          </a:p>
          <a:p>
            <a:r>
              <a:rPr lang="en-US" sz="2000" dirty="0" smtClean="0"/>
              <a:t>Water moves </a:t>
            </a:r>
            <a:r>
              <a:rPr lang="en-US" sz="2000" dirty="0"/>
              <a:t>through the aquifer and </a:t>
            </a:r>
            <a:r>
              <a:rPr lang="en-US" sz="2000" dirty="0" smtClean="0"/>
              <a:t>resurfaces </a:t>
            </a:r>
            <a:r>
              <a:rPr lang="en-US" sz="2000" dirty="0"/>
              <a:t>through springs and wells.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0099" b="9199"/>
          <a:stretch/>
        </p:blipFill>
        <p:spPr>
          <a:xfrm>
            <a:off x="2286000" y="1417638"/>
            <a:ext cx="5944587" cy="3154362"/>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51</a:t>
            </a:fld>
            <a:endParaRPr lang="en-US"/>
          </a:p>
        </p:txBody>
      </p:sp>
    </p:spTree>
    <p:extLst>
      <p:ext uri="{BB962C8B-B14F-4D97-AF65-F5344CB8AC3E}">
        <p14:creationId xmlns:p14="http://schemas.microsoft.com/office/powerpoint/2010/main" val="483688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5</a:t>
            </a:r>
            <a:endParaRPr lang="en-US" sz="3600" dirty="0">
              <a:solidFill>
                <a:srgbClr val="4D4D4D"/>
              </a:solidFill>
            </a:endParaRPr>
          </a:p>
        </p:txBody>
      </p:sp>
      <p:sp>
        <p:nvSpPr>
          <p:cNvPr id="4" name="TextBox 3"/>
          <p:cNvSpPr txBox="1"/>
          <p:nvPr/>
        </p:nvSpPr>
        <p:spPr>
          <a:xfrm>
            <a:off x="2286000" y="1752600"/>
            <a:ext cx="6096000" cy="2585323"/>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Make a drawing to show the hydrologic cycle.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Demonstrate at least two of the following actions of water in relation to the soil: percolation, capillary action, precipitation, evaporation, transpiration.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how removal of vegetation will affect the way water runs off a watershed.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how uses of forest, range, and farmland affect usable water supply.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how industrial use affects water supply.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52</a:t>
            </a:fld>
            <a:endParaRPr lang="en-US"/>
          </a:p>
        </p:txBody>
      </p:sp>
    </p:spTree>
    <p:extLst>
      <p:ext uri="{BB962C8B-B14F-4D97-AF65-F5344CB8AC3E}">
        <p14:creationId xmlns:p14="http://schemas.microsoft.com/office/powerpoint/2010/main" val="5298726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Hydrologic Cycle</a:t>
            </a:r>
            <a:endParaRPr lang="en-US" dirty="0">
              <a:solidFill>
                <a:schemeClr val="bg1"/>
              </a:solidFill>
            </a:endParaRPr>
          </a:p>
        </p:txBody>
      </p:sp>
      <p:sp>
        <p:nvSpPr>
          <p:cNvPr id="9" name="Content Placeholder 8"/>
          <p:cNvSpPr>
            <a:spLocks noGrp="1"/>
          </p:cNvSpPr>
          <p:nvPr>
            <p:ph idx="1"/>
          </p:nvPr>
        </p:nvSpPr>
        <p:spPr>
          <a:xfrm>
            <a:off x="1219200" y="5486400"/>
            <a:ext cx="7467600" cy="1173163"/>
          </a:xfrm>
        </p:spPr>
        <p:txBody>
          <a:bodyPr>
            <a:normAutofit/>
          </a:bodyPr>
          <a:lstStyle/>
          <a:p>
            <a:r>
              <a:rPr lang="en-US" sz="2000" dirty="0"/>
              <a:t>The </a:t>
            </a:r>
            <a:r>
              <a:rPr lang="en-US" sz="2000" b="1" dirty="0" smtClean="0"/>
              <a:t>Hydrologic Cycle </a:t>
            </a:r>
            <a:r>
              <a:rPr lang="en-US" sz="2000" dirty="0" smtClean="0"/>
              <a:t>is </a:t>
            </a:r>
            <a:r>
              <a:rPr lang="en-US" sz="2000" dirty="0"/>
              <a:t>the motion of the water from the ground to the atmosphere and back again.</a:t>
            </a:r>
          </a:p>
        </p:txBody>
      </p:sp>
      <p:pic>
        <p:nvPicPr>
          <p:cNvPr id="11" name="Picture 10"/>
          <p:cNvPicPr>
            <a:picLocks noChangeAspect="1"/>
          </p:cNvPicPr>
          <p:nvPr/>
        </p:nvPicPr>
        <p:blipFill>
          <a:blip r:embed="rId2"/>
          <a:stretch>
            <a:fillRect/>
          </a:stretch>
        </p:blipFill>
        <p:spPr>
          <a:xfrm>
            <a:off x="2219275" y="1371600"/>
            <a:ext cx="5467450" cy="3984679"/>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53</a:t>
            </a:fld>
            <a:endParaRPr lang="en-US"/>
          </a:p>
        </p:txBody>
      </p:sp>
    </p:spTree>
    <p:extLst>
      <p:ext uri="{BB962C8B-B14F-4D97-AF65-F5344CB8AC3E}">
        <p14:creationId xmlns:p14="http://schemas.microsoft.com/office/powerpoint/2010/main" val="966557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5</a:t>
            </a:r>
            <a:endParaRPr lang="en-US" sz="3600" dirty="0">
              <a:solidFill>
                <a:srgbClr val="4D4D4D"/>
              </a:solidFill>
            </a:endParaRPr>
          </a:p>
        </p:txBody>
      </p:sp>
      <p:sp>
        <p:nvSpPr>
          <p:cNvPr id="4" name="TextBox 3"/>
          <p:cNvSpPr txBox="1"/>
          <p:nvPr/>
        </p:nvSpPr>
        <p:spPr>
          <a:xfrm>
            <a:off x="2286000" y="1752600"/>
            <a:ext cx="6096000" cy="2585323"/>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Make a drawing to show the hydrologic cycle.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Demonstrate at least two of the following actions of water in relation to the soil: percolation, capillary action, precipitation, evaporation, transpiration.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how removal of vegetation will affect the way water runs off a watershed.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how uses of forest, range, and farmland affect usable water supply.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how industrial use affects water supply.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54</a:t>
            </a:fld>
            <a:endParaRPr lang="en-US"/>
          </a:p>
        </p:txBody>
      </p:sp>
    </p:spTree>
    <p:extLst>
      <p:ext uri="{BB962C8B-B14F-4D97-AF65-F5344CB8AC3E}">
        <p14:creationId xmlns:p14="http://schemas.microsoft.com/office/powerpoint/2010/main" val="10501455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Percolation</a:t>
            </a:r>
            <a:endParaRPr lang="en-US" dirty="0">
              <a:solidFill>
                <a:schemeClr val="bg1"/>
              </a:solidFill>
            </a:endParaRPr>
          </a:p>
        </p:txBody>
      </p:sp>
      <p:sp>
        <p:nvSpPr>
          <p:cNvPr id="3" name="Content Placeholder 2"/>
          <p:cNvSpPr>
            <a:spLocks noGrp="1"/>
          </p:cNvSpPr>
          <p:nvPr>
            <p:ph idx="1"/>
          </p:nvPr>
        </p:nvSpPr>
        <p:spPr>
          <a:xfrm>
            <a:off x="1676400" y="1828800"/>
            <a:ext cx="3962400" cy="4297363"/>
          </a:xfrm>
        </p:spPr>
        <p:txBody>
          <a:bodyPr>
            <a:normAutofit/>
          </a:bodyPr>
          <a:lstStyle/>
          <a:p>
            <a:r>
              <a:rPr lang="en-US" sz="2000" b="1" dirty="0" smtClean="0"/>
              <a:t>Percolation</a:t>
            </a:r>
            <a:r>
              <a:rPr lang="en-US" sz="2000" dirty="0" smtClean="0"/>
              <a:t> refers to filtration of water through soil and permeable rocks. </a:t>
            </a:r>
          </a:p>
          <a:p>
            <a:r>
              <a:rPr lang="en-US" sz="2000" dirty="0"/>
              <a:t>After penetrating soil that is already wet, </a:t>
            </a:r>
            <a:r>
              <a:rPr lang="en-US" sz="2000" dirty="0" smtClean="0"/>
              <a:t>water may </a:t>
            </a:r>
            <a:r>
              <a:rPr lang="en-US" sz="2000" dirty="0"/>
              <a:t>continue moving downward through the </a:t>
            </a:r>
            <a:r>
              <a:rPr lang="en-US" sz="2000" dirty="0" smtClean="0"/>
              <a:t>soil by </a:t>
            </a:r>
            <a:r>
              <a:rPr lang="en-US" sz="2000" dirty="0"/>
              <a:t>percolation. </a:t>
            </a:r>
            <a:endParaRPr lang="en-US" sz="2000" dirty="0" smtClean="0"/>
          </a:p>
          <a:p>
            <a:r>
              <a:rPr lang="en-US" sz="2000" dirty="0" smtClean="0"/>
              <a:t>Percolation is </a:t>
            </a:r>
            <a:r>
              <a:rPr lang="en-US" sz="2000" dirty="0"/>
              <a:t>the major means </a:t>
            </a:r>
            <a:r>
              <a:rPr lang="en-US" sz="2000" dirty="0" smtClean="0"/>
              <a:t>by which </a:t>
            </a:r>
            <a:r>
              <a:rPr lang="en-US" sz="2000" dirty="0"/>
              <a:t>groundwater supplies are </a:t>
            </a:r>
            <a:r>
              <a:rPr lang="en-US" sz="2000" dirty="0" smtClean="0"/>
              <a:t>replenished.</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831063"/>
            <a:ext cx="3420512" cy="267985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55</a:t>
            </a:fld>
            <a:endParaRPr lang="en-US"/>
          </a:p>
        </p:txBody>
      </p:sp>
    </p:spTree>
    <p:extLst>
      <p:ext uri="{BB962C8B-B14F-4D97-AF65-F5344CB8AC3E}">
        <p14:creationId xmlns:p14="http://schemas.microsoft.com/office/powerpoint/2010/main" val="547682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Demonstrating Percolation</a:t>
            </a:r>
            <a:endParaRPr lang="en-US" dirty="0"/>
          </a:p>
        </p:txBody>
      </p:sp>
      <p:sp>
        <p:nvSpPr>
          <p:cNvPr id="6" name="Content Placeholder 5"/>
          <p:cNvSpPr>
            <a:spLocks noGrp="1"/>
          </p:cNvSpPr>
          <p:nvPr>
            <p:ph idx="1"/>
          </p:nvPr>
        </p:nvSpPr>
        <p:spPr>
          <a:xfrm>
            <a:off x="3984279" y="1417638"/>
            <a:ext cx="4953000" cy="5105400"/>
          </a:xfrm>
        </p:spPr>
        <p:txBody>
          <a:bodyPr>
            <a:normAutofit fontScale="47500" lnSpcReduction="20000"/>
          </a:bodyPr>
          <a:lstStyle/>
          <a:p>
            <a:pPr marL="0" lvl="0" indent="0" eaLnBrk="0" fontAlgn="base" hangingPunct="0">
              <a:spcBef>
                <a:spcPct val="0"/>
              </a:spcBef>
              <a:spcAft>
                <a:spcPct val="0"/>
              </a:spcAft>
              <a:buNone/>
            </a:pPr>
            <a:endParaRPr lang="en-US" altLang="en-US" dirty="0">
              <a:latin typeface="Arial" panose="020B0604020202020204" pitchFamily="34" charset="0"/>
            </a:endParaRPr>
          </a:p>
          <a:p>
            <a:pPr marL="0" lvl="0" indent="0" eaLnBrk="0" fontAlgn="base" hangingPunct="0">
              <a:spcBef>
                <a:spcPct val="0"/>
              </a:spcBef>
              <a:spcAft>
                <a:spcPct val="0"/>
              </a:spcAft>
              <a:buNone/>
            </a:pPr>
            <a:r>
              <a:rPr lang="en-US" altLang="en-US" b="1" dirty="0" smtClean="0"/>
              <a:t>Materials Required:</a:t>
            </a:r>
            <a:r>
              <a:rPr lang="en-US" altLang="en-US" dirty="0" smtClean="0"/>
              <a:t> </a:t>
            </a:r>
          </a:p>
          <a:p>
            <a:pPr lvl="1" eaLnBrk="0" fontAlgn="base" hangingPunct="0">
              <a:spcBef>
                <a:spcPct val="0"/>
              </a:spcBef>
              <a:spcAft>
                <a:spcPct val="0"/>
              </a:spcAft>
            </a:pPr>
            <a:r>
              <a:rPr lang="en-US" altLang="en-US" dirty="0" smtClean="0"/>
              <a:t>4 </a:t>
            </a:r>
            <a:r>
              <a:rPr lang="en-US" altLang="en-US" dirty="0"/>
              <a:t>Paper </a:t>
            </a:r>
            <a:r>
              <a:rPr lang="en-US" altLang="en-US" dirty="0" smtClean="0"/>
              <a:t>cups</a:t>
            </a:r>
          </a:p>
          <a:p>
            <a:pPr lvl="1" eaLnBrk="0" fontAlgn="base" hangingPunct="0">
              <a:spcBef>
                <a:spcPct val="0"/>
              </a:spcBef>
              <a:spcAft>
                <a:spcPct val="0"/>
              </a:spcAft>
            </a:pPr>
            <a:r>
              <a:rPr lang="en-US" altLang="en-US" dirty="0" smtClean="0"/>
              <a:t>Sand</a:t>
            </a:r>
          </a:p>
          <a:p>
            <a:pPr lvl="1" eaLnBrk="0" fontAlgn="base" hangingPunct="0">
              <a:spcBef>
                <a:spcPct val="0"/>
              </a:spcBef>
              <a:spcAft>
                <a:spcPct val="0"/>
              </a:spcAft>
            </a:pPr>
            <a:r>
              <a:rPr lang="en-US" altLang="en-US" dirty="0" smtClean="0"/>
              <a:t>Topsoil</a:t>
            </a:r>
          </a:p>
          <a:p>
            <a:pPr lvl="1" eaLnBrk="0" fontAlgn="base" hangingPunct="0">
              <a:spcBef>
                <a:spcPct val="0"/>
              </a:spcBef>
              <a:spcAft>
                <a:spcPct val="0"/>
              </a:spcAft>
            </a:pPr>
            <a:r>
              <a:rPr lang="en-US" altLang="en-US" dirty="0" smtClean="0"/>
              <a:t>Gravel </a:t>
            </a:r>
          </a:p>
          <a:p>
            <a:pPr lvl="1" eaLnBrk="0" fontAlgn="base" hangingPunct="0">
              <a:spcBef>
                <a:spcPct val="0"/>
              </a:spcBef>
              <a:spcAft>
                <a:spcPct val="0"/>
              </a:spcAft>
            </a:pPr>
            <a:r>
              <a:rPr lang="en-US" altLang="en-US" dirty="0" smtClean="0"/>
              <a:t>Filter </a:t>
            </a:r>
            <a:r>
              <a:rPr lang="en-US" altLang="en-US" dirty="0"/>
              <a:t>paper </a:t>
            </a:r>
            <a:endParaRPr lang="en-US" altLang="en-US" dirty="0" smtClean="0"/>
          </a:p>
          <a:p>
            <a:pPr lvl="1" eaLnBrk="0" fontAlgn="base" hangingPunct="0">
              <a:spcBef>
                <a:spcPct val="0"/>
              </a:spcBef>
              <a:spcAft>
                <a:spcPct val="0"/>
              </a:spcAft>
            </a:pPr>
            <a:r>
              <a:rPr lang="en-US" altLang="en-US" dirty="0" smtClean="0"/>
              <a:t>Funnels </a:t>
            </a:r>
          </a:p>
          <a:p>
            <a:pPr lvl="1" eaLnBrk="0" fontAlgn="base" hangingPunct="0">
              <a:spcBef>
                <a:spcPct val="0"/>
              </a:spcBef>
              <a:spcAft>
                <a:spcPct val="0"/>
              </a:spcAft>
            </a:pPr>
            <a:r>
              <a:rPr lang="en-US" altLang="en-US" dirty="0" smtClean="0"/>
              <a:t>100ml </a:t>
            </a:r>
            <a:r>
              <a:rPr lang="en-US" altLang="en-US" dirty="0"/>
              <a:t>measuring cylinder or vessels of known </a:t>
            </a:r>
            <a:r>
              <a:rPr lang="en-US" altLang="en-US" dirty="0" smtClean="0"/>
              <a:t>volume</a:t>
            </a:r>
          </a:p>
          <a:p>
            <a:pPr lvl="1" eaLnBrk="0" fontAlgn="base" hangingPunct="0">
              <a:spcBef>
                <a:spcPct val="0"/>
              </a:spcBef>
              <a:spcAft>
                <a:spcPct val="0"/>
              </a:spcAft>
            </a:pPr>
            <a:r>
              <a:rPr lang="en-US" altLang="en-US" dirty="0" smtClean="0"/>
              <a:t>Stopwatch </a:t>
            </a:r>
            <a:r>
              <a:rPr lang="en-US" altLang="en-US" dirty="0"/>
              <a:t>or any </a:t>
            </a:r>
            <a:r>
              <a:rPr lang="en-US" altLang="en-US" dirty="0" smtClean="0"/>
              <a:t>watch</a:t>
            </a:r>
          </a:p>
          <a:p>
            <a:pPr lvl="1" eaLnBrk="0" fontAlgn="base" hangingPunct="0">
              <a:spcBef>
                <a:spcPct val="0"/>
              </a:spcBef>
              <a:spcAft>
                <a:spcPct val="0"/>
              </a:spcAft>
            </a:pPr>
            <a:r>
              <a:rPr lang="en-US" altLang="en-US" dirty="0" smtClean="0"/>
              <a:t>Soil </a:t>
            </a:r>
            <a:r>
              <a:rPr lang="en-US" altLang="en-US" dirty="0"/>
              <a:t>Sand Gravel </a:t>
            </a:r>
          </a:p>
          <a:p>
            <a:pPr marL="0" lvl="0" indent="0" eaLnBrk="0" fontAlgn="base" hangingPunct="0">
              <a:spcBef>
                <a:spcPct val="0"/>
              </a:spcBef>
              <a:spcAft>
                <a:spcPct val="0"/>
              </a:spcAft>
              <a:buNone/>
            </a:pPr>
            <a:r>
              <a:rPr lang="en-US" altLang="en-US" b="1" dirty="0" smtClean="0"/>
              <a:t>Directions:</a:t>
            </a:r>
          </a:p>
          <a:p>
            <a:pPr marL="514350" lvl="0" indent="-514350" eaLnBrk="0" fontAlgn="base" hangingPunct="0">
              <a:spcBef>
                <a:spcPct val="0"/>
              </a:spcBef>
              <a:spcAft>
                <a:spcPct val="0"/>
              </a:spcAft>
              <a:buFont typeface="+mj-lt"/>
              <a:buAutoNum type="arabicPeriod"/>
            </a:pPr>
            <a:r>
              <a:rPr lang="en-US" altLang="en-US" dirty="0" smtClean="0"/>
              <a:t>Use </a:t>
            </a:r>
            <a:r>
              <a:rPr lang="en-US" altLang="en-US" dirty="0"/>
              <a:t>a paperclip to poke several holes in the bottom of each paper cup. </a:t>
            </a:r>
            <a:r>
              <a:rPr lang="en-US" altLang="en-US" dirty="0" smtClean="0"/>
              <a:t>Each </a:t>
            </a:r>
            <a:r>
              <a:rPr lang="en-US" altLang="en-US" dirty="0"/>
              <a:t>cup should have the same number of holes located at approximately in the same spots. </a:t>
            </a:r>
            <a:endParaRPr lang="en-US" altLang="en-US" dirty="0" smtClean="0"/>
          </a:p>
          <a:p>
            <a:pPr marL="514350" lvl="0" indent="-514350" eaLnBrk="0" fontAlgn="base" hangingPunct="0">
              <a:spcBef>
                <a:spcPct val="0"/>
              </a:spcBef>
              <a:spcAft>
                <a:spcPct val="0"/>
              </a:spcAft>
              <a:buFont typeface="+mj-lt"/>
              <a:buAutoNum type="arabicPeriod"/>
            </a:pPr>
            <a:r>
              <a:rPr lang="en-US" altLang="en-US" dirty="0" smtClean="0"/>
              <a:t>With </a:t>
            </a:r>
            <a:r>
              <a:rPr lang="en-US" altLang="en-US" dirty="0"/>
              <a:t>the filter paper cover the bottom of each </a:t>
            </a:r>
            <a:r>
              <a:rPr lang="en-US" altLang="en-US" dirty="0" smtClean="0"/>
              <a:t>cup, place </a:t>
            </a:r>
            <a:r>
              <a:rPr lang="en-US" altLang="en-US" dirty="0"/>
              <a:t>the cups on a funnel resting on the top of the measuring jar. </a:t>
            </a:r>
            <a:endParaRPr lang="en-US" altLang="en-US" dirty="0" smtClean="0"/>
          </a:p>
          <a:p>
            <a:pPr marL="514350" lvl="0" indent="-514350" eaLnBrk="0" fontAlgn="base" hangingPunct="0">
              <a:spcBef>
                <a:spcPct val="0"/>
              </a:spcBef>
              <a:spcAft>
                <a:spcPct val="0"/>
              </a:spcAft>
              <a:buFont typeface="+mj-lt"/>
              <a:buAutoNum type="arabicPeriod"/>
            </a:pPr>
            <a:r>
              <a:rPr lang="en-US" altLang="en-US" dirty="0" smtClean="0"/>
              <a:t>Label </a:t>
            </a:r>
            <a:r>
              <a:rPr lang="en-US" altLang="en-US" dirty="0"/>
              <a:t>the cups A, B, C and D. </a:t>
            </a:r>
            <a:endParaRPr lang="en-US" altLang="en-US" dirty="0" smtClean="0"/>
          </a:p>
          <a:p>
            <a:pPr marL="514350" lvl="0" indent="-514350" eaLnBrk="0" fontAlgn="base" hangingPunct="0">
              <a:spcBef>
                <a:spcPct val="0"/>
              </a:spcBef>
              <a:spcAft>
                <a:spcPct val="0"/>
              </a:spcAft>
              <a:buFont typeface="+mj-lt"/>
              <a:buAutoNum type="arabicPeriod"/>
            </a:pPr>
            <a:r>
              <a:rPr lang="en-US" altLang="en-US" dirty="0" smtClean="0"/>
              <a:t>Fill half of Cup A with soil, fill half of Cup B with sand, fill half of Cup C with gravel, and fill half of Cup D with equal amounts of soil, sand &amp; gravel.</a:t>
            </a:r>
          </a:p>
          <a:p>
            <a:pPr marL="514350" lvl="0" indent="-514350" eaLnBrk="0" fontAlgn="base" hangingPunct="0">
              <a:spcBef>
                <a:spcPct val="0"/>
              </a:spcBef>
              <a:spcAft>
                <a:spcPct val="0"/>
              </a:spcAft>
              <a:buFont typeface="+mj-lt"/>
              <a:buAutoNum type="arabicPeriod"/>
            </a:pPr>
            <a:r>
              <a:rPr lang="en-US" altLang="en-US" dirty="0" smtClean="0"/>
              <a:t>Measure </a:t>
            </a:r>
            <a:r>
              <a:rPr lang="en-US" altLang="en-US" dirty="0"/>
              <a:t>100 ml of water and pour it into Cup A. </a:t>
            </a:r>
            <a:endParaRPr lang="en-US" altLang="en-US" dirty="0" smtClean="0"/>
          </a:p>
          <a:p>
            <a:pPr marL="514350" lvl="0" indent="-514350" eaLnBrk="0" fontAlgn="base" hangingPunct="0">
              <a:spcBef>
                <a:spcPct val="0"/>
              </a:spcBef>
              <a:spcAft>
                <a:spcPct val="0"/>
              </a:spcAft>
              <a:buFont typeface="+mj-lt"/>
              <a:buAutoNum type="arabicPeriod"/>
            </a:pPr>
            <a:r>
              <a:rPr lang="en-US" altLang="en-US" dirty="0" smtClean="0"/>
              <a:t>Record </a:t>
            </a:r>
            <a:r>
              <a:rPr lang="en-US" altLang="en-US" dirty="0"/>
              <a:t>the time taken for 50 ml of water to drain into the measuring cylinder. </a:t>
            </a:r>
            <a:endParaRPr lang="en-US" altLang="en-US" dirty="0" smtClean="0"/>
          </a:p>
          <a:p>
            <a:pPr marL="514350" lvl="0" indent="-514350" eaLnBrk="0" fontAlgn="base" hangingPunct="0">
              <a:spcBef>
                <a:spcPct val="0"/>
              </a:spcBef>
              <a:spcAft>
                <a:spcPct val="0"/>
              </a:spcAft>
              <a:buFont typeface="+mj-lt"/>
              <a:buAutoNum type="arabicPeriod"/>
            </a:pPr>
            <a:r>
              <a:rPr lang="en-US" altLang="en-US" dirty="0" smtClean="0"/>
              <a:t>Repeat </a:t>
            </a:r>
            <a:r>
              <a:rPr lang="en-US" altLang="en-US" dirty="0"/>
              <a:t>the procedure for cups B, C, and D. </a:t>
            </a:r>
            <a:endParaRPr lang="en-US" altLang="en-US" dirty="0" smtClean="0"/>
          </a:p>
          <a:p>
            <a:pPr marL="514350" lvl="0" indent="-514350" eaLnBrk="0" fontAlgn="base" hangingPunct="0">
              <a:spcBef>
                <a:spcPct val="0"/>
              </a:spcBef>
              <a:spcAft>
                <a:spcPct val="0"/>
              </a:spcAft>
              <a:buFont typeface="+mj-lt"/>
              <a:buAutoNum type="arabicPeriod"/>
            </a:pPr>
            <a:r>
              <a:rPr lang="en-US" altLang="en-US" dirty="0" smtClean="0"/>
              <a:t>Compare </a:t>
            </a:r>
            <a:r>
              <a:rPr lang="en-US" altLang="en-US" dirty="0"/>
              <a:t>and discuss results. </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00200"/>
            <a:ext cx="3592462" cy="2697162"/>
          </a:xfrm>
          <a:prstGeom prst="rect">
            <a:avLst/>
          </a:prstGeom>
        </p:spPr>
      </p:pic>
      <p:sp>
        <p:nvSpPr>
          <p:cNvPr id="2" name="Slide Number Placeholder 1"/>
          <p:cNvSpPr>
            <a:spLocks noGrp="1"/>
          </p:cNvSpPr>
          <p:nvPr>
            <p:ph type="sldNum" sz="quarter" idx="12"/>
          </p:nvPr>
        </p:nvSpPr>
        <p:spPr/>
        <p:txBody>
          <a:bodyPr/>
          <a:lstStyle/>
          <a:p>
            <a:fld id="{9DAB3369-7666-44EB-AEA9-5FA9440DB40A}" type="slidenum">
              <a:rPr lang="en-US" smtClean="0"/>
              <a:pPr/>
              <a:t>56</a:t>
            </a:fld>
            <a:endParaRPr lang="en-US"/>
          </a:p>
        </p:txBody>
      </p:sp>
    </p:spTree>
    <p:extLst>
      <p:ext uri="{BB962C8B-B14F-4D97-AF65-F5344CB8AC3E}">
        <p14:creationId xmlns:p14="http://schemas.microsoft.com/office/powerpoint/2010/main" val="1423617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Capillary Action</a:t>
            </a:r>
            <a:endParaRPr lang="en-US" dirty="0">
              <a:solidFill>
                <a:schemeClr val="bg1"/>
              </a:solidFill>
            </a:endParaRPr>
          </a:p>
        </p:txBody>
      </p:sp>
      <p:sp>
        <p:nvSpPr>
          <p:cNvPr id="3" name="Content Placeholder 2"/>
          <p:cNvSpPr>
            <a:spLocks noGrp="1"/>
          </p:cNvSpPr>
          <p:nvPr>
            <p:ph idx="1"/>
          </p:nvPr>
        </p:nvSpPr>
        <p:spPr>
          <a:xfrm>
            <a:off x="1219200" y="4419600"/>
            <a:ext cx="7772400" cy="2286000"/>
          </a:xfrm>
        </p:spPr>
        <p:txBody>
          <a:bodyPr>
            <a:normAutofit fontScale="62500" lnSpcReduction="20000"/>
          </a:bodyPr>
          <a:lstStyle/>
          <a:p>
            <a:r>
              <a:rPr lang="en-US" b="1" dirty="0" smtClean="0"/>
              <a:t>Capillary Action </a:t>
            </a:r>
            <a:r>
              <a:rPr lang="en-US" dirty="0" smtClean="0"/>
              <a:t>is </a:t>
            </a:r>
            <a:r>
              <a:rPr lang="en-US" dirty="0"/>
              <a:t>the movement of water within the spaces of a porous material due to the forces of adhesion, cohesion, and surface </a:t>
            </a:r>
            <a:r>
              <a:rPr lang="en-US" dirty="0" smtClean="0"/>
              <a:t>tension, </a:t>
            </a:r>
            <a:r>
              <a:rPr lang="en-US" dirty="0" smtClean="0"/>
              <a:t>the </a:t>
            </a:r>
            <a:r>
              <a:rPr lang="en-US" dirty="0"/>
              <a:t>same effect that causes porous materials, such as sponges, to soak up liquids. </a:t>
            </a:r>
            <a:endParaRPr lang="en-US" dirty="0" smtClean="0"/>
          </a:p>
          <a:p>
            <a:r>
              <a:rPr lang="en-US" dirty="0"/>
              <a:t>Capillary action helps bring water up into the </a:t>
            </a:r>
            <a:r>
              <a:rPr lang="en-US" dirty="0" smtClean="0"/>
              <a:t>roots and p</a:t>
            </a:r>
            <a:r>
              <a:rPr lang="en-US" dirty="0" smtClean="0"/>
              <a:t>lants couldn't </a:t>
            </a:r>
            <a:r>
              <a:rPr lang="en-US" dirty="0"/>
              <a:t>thrive without </a:t>
            </a:r>
            <a:r>
              <a:rPr lang="en-US" dirty="0" smtClean="0"/>
              <a:t>it. </a:t>
            </a:r>
            <a:endParaRPr lang="en-US" dirty="0" smtClean="0"/>
          </a:p>
          <a:p>
            <a:r>
              <a:rPr lang="en-US" dirty="0" smtClean="0"/>
              <a:t>Water</a:t>
            </a:r>
            <a:r>
              <a:rPr lang="en-US" dirty="0"/>
              <a:t>, which contains dissolved nutrients, gets inside the roots and starts climbing up the plant tissue. </a:t>
            </a: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1371600"/>
            <a:ext cx="5105400" cy="2927976"/>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57</a:t>
            </a:fld>
            <a:endParaRPr lang="en-US"/>
          </a:p>
        </p:txBody>
      </p:sp>
    </p:spTree>
    <p:extLst>
      <p:ext uri="{BB962C8B-B14F-4D97-AF65-F5344CB8AC3E}">
        <p14:creationId xmlns:p14="http://schemas.microsoft.com/office/powerpoint/2010/main" val="4169419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868363"/>
          </a:xfrm>
        </p:spPr>
        <p:txBody>
          <a:bodyPr>
            <a:normAutofit/>
          </a:bodyPr>
          <a:lstStyle/>
          <a:p>
            <a:r>
              <a:rPr lang="en-US" dirty="0" smtClean="0">
                <a:solidFill>
                  <a:schemeClr val="bg1"/>
                </a:solidFill>
              </a:rPr>
              <a:t>Demonstrating Capillary </a:t>
            </a:r>
            <a:r>
              <a:rPr lang="en-US" dirty="0">
                <a:solidFill>
                  <a:schemeClr val="bg1"/>
                </a:solidFill>
              </a:rPr>
              <a:t>Action</a:t>
            </a:r>
            <a:endParaRPr lang="en-US" dirty="0"/>
          </a:p>
        </p:txBody>
      </p:sp>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7739" b="6026"/>
          <a:stretch/>
        </p:blipFill>
        <p:spPr>
          <a:xfrm>
            <a:off x="0" y="944563"/>
            <a:ext cx="9144000" cy="5913437"/>
          </a:xfrm>
        </p:spPr>
      </p:pic>
      <p:sp>
        <p:nvSpPr>
          <p:cNvPr id="2" name="Slide Number Placeholder 1"/>
          <p:cNvSpPr>
            <a:spLocks noGrp="1"/>
          </p:cNvSpPr>
          <p:nvPr>
            <p:ph type="sldNum" sz="quarter" idx="12"/>
          </p:nvPr>
        </p:nvSpPr>
        <p:spPr/>
        <p:txBody>
          <a:bodyPr/>
          <a:lstStyle/>
          <a:p>
            <a:fld id="{9DAB3369-7666-44EB-AEA9-5FA9440DB40A}" type="slidenum">
              <a:rPr lang="en-US" smtClean="0"/>
              <a:pPr/>
              <a:t>58</a:t>
            </a:fld>
            <a:endParaRPr lang="en-US"/>
          </a:p>
        </p:txBody>
      </p:sp>
    </p:spTree>
    <p:extLst>
      <p:ext uri="{BB962C8B-B14F-4D97-AF65-F5344CB8AC3E}">
        <p14:creationId xmlns:p14="http://schemas.microsoft.com/office/powerpoint/2010/main" val="4266050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Precipitation</a:t>
            </a:r>
          </a:p>
        </p:txBody>
      </p:sp>
      <p:sp>
        <p:nvSpPr>
          <p:cNvPr id="3" name="Content Placeholder 2"/>
          <p:cNvSpPr>
            <a:spLocks noGrp="1"/>
          </p:cNvSpPr>
          <p:nvPr>
            <p:ph idx="1"/>
          </p:nvPr>
        </p:nvSpPr>
        <p:spPr>
          <a:xfrm>
            <a:off x="1219200" y="4419600"/>
            <a:ext cx="7696200" cy="1935163"/>
          </a:xfrm>
        </p:spPr>
        <p:txBody>
          <a:bodyPr>
            <a:normAutofit/>
          </a:bodyPr>
          <a:lstStyle/>
          <a:p>
            <a:r>
              <a:rPr lang="en-US" sz="2000" b="1" dirty="0" smtClean="0"/>
              <a:t>Precipitation</a:t>
            </a:r>
            <a:r>
              <a:rPr lang="en-US" sz="2000" dirty="0" smtClean="0"/>
              <a:t> </a:t>
            </a:r>
            <a:r>
              <a:rPr lang="en-US" sz="2000" dirty="0"/>
              <a:t>is any product of the condensation of atmospheric water vapor that falls under gravity from clouds. </a:t>
            </a:r>
            <a:endParaRPr lang="en-US" sz="2000" dirty="0" smtClean="0"/>
          </a:p>
          <a:p>
            <a:r>
              <a:rPr lang="en-US" sz="2000" dirty="0" smtClean="0"/>
              <a:t>The </a:t>
            </a:r>
            <a:r>
              <a:rPr lang="en-US" sz="2000" dirty="0"/>
              <a:t>main forms of precipitation include drizzle, rain, sleet, snow, ice pellets, </a:t>
            </a:r>
            <a:r>
              <a:rPr lang="en-US" sz="2000" dirty="0" smtClean="0"/>
              <a:t>and </a:t>
            </a:r>
            <a:r>
              <a:rPr lang="en-US" sz="2000" dirty="0"/>
              <a:t>hail.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417638"/>
            <a:ext cx="3657600" cy="274320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59</a:t>
            </a:fld>
            <a:endParaRPr lang="en-US"/>
          </a:p>
        </p:txBody>
      </p:sp>
    </p:spTree>
    <p:extLst>
      <p:ext uri="{BB962C8B-B14F-4D97-AF65-F5344CB8AC3E}">
        <p14:creationId xmlns:p14="http://schemas.microsoft.com/office/powerpoint/2010/main" val="125821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1</a:t>
            </a:r>
            <a:endParaRPr lang="en-US" sz="3600" dirty="0">
              <a:solidFill>
                <a:srgbClr val="4D4D4D"/>
              </a:solidFill>
            </a:endParaRPr>
          </a:p>
        </p:txBody>
      </p:sp>
      <p:sp>
        <p:nvSpPr>
          <p:cNvPr id="4" name="TextBox 3"/>
          <p:cNvSpPr txBox="1"/>
          <p:nvPr/>
        </p:nvSpPr>
        <p:spPr>
          <a:xfrm>
            <a:off x="2286000" y="1752600"/>
            <a:ext cx="6096000" cy="1354217"/>
          </a:xfrm>
          <a:prstGeom prst="rect">
            <a:avLst/>
          </a:prstGeom>
          <a:noFill/>
        </p:spPr>
        <p:txBody>
          <a:bodyPr wrap="square" rtlCol="0">
            <a:spAutoFit/>
          </a:bodyPr>
          <a:lstStyle/>
          <a:p>
            <a:pPr lvl="0" eaLnBrk="0" fontAlgn="base" hangingPunct="0">
              <a:spcBef>
                <a:spcPct val="0"/>
              </a:spcBef>
              <a:spcAft>
                <a:spcPct val="0"/>
              </a:spcAft>
            </a:pPr>
            <a:r>
              <a:rPr lang="en-US" altLang="en-US" dirty="0">
                <a:solidFill>
                  <a:srgbClr val="4D4D4D"/>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Tell what soil is. Tell how it is formed.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Describe three kinds of soil. Tell how they are different. </a:t>
            </a:r>
          </a:p>
          <a:p>
            <a:pPr marL="800100" lvl="1" indent="-342900" eaLnBrk="0" fontAlgn="base" hangingPunct="0">
              <a:spcBef>
                <a:spcPct val="0"/>
              </a:spcBef>
              <a:spcAft>
                <a:spcPct val="0"/>
              </a:spcAft>
              <a:buFont typeface="+mj-lt"/>
              <a:buAutoNum type="alphaLcPeriod"/>
            </a:pPr>
            <a:r>
              <a:rPr lang="en-US" altLang="en-US" sz="1600" dirty="0">
                <a:solidFill>
                  <a:srgbClr val="4D4D4D"/>
                </a:solidFill>
                <a:latin typeface="Arial" panose="020B0604020202020204" pitchFamily="34" charset="0"/>
              </a:rPr>
              <a:t>Name the three main plant nutrients in fertile soil. Tell how they can be put back when used up.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6</a:t>
            </a:fld>
            <a:endParaRPr lang="en-US"/>
          </a:p>
        </p:txBody>
      </p:sp>
    </p:spTree>
    <p:extLst>
      <p:ext uri="{BB962C8B-B14F-4D97-AF65-F5344CB8AC3E}">
        <p14:creationId xmlns:p14="http://schemas.microsoft.com/office/powerpoint/2010/main" val="38700743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Demonstrating Precipitation</a:t>
            </a:r>
            <a:endParaRPr lang="en-US" dirty="0">
              <a:solidFill>
                <a:schemeClr val="bg1"/>
              </a:solidFill>
            </a:endParaRPr>
          </a:p>
        </p:txBody>
      </p:sp>
      <p:sp>
        <p:nvSpPr>
          <p:cNvPr id="3" name="Content Placeholder 2"/>
          <p:cNvSpPr>
            <a:spLocks noGrp="1"/>
          </p:cNvSpPr>
          <p:nvPr>
            <p:ph idx="1"/>
          </p:nvPr>
        </p:nvSpPr>
        <p:spPr>
          <a:xfrm>
            <a:off x="2743200" y="1447816"/>
            <a:ext cx="6248400" cy="4830763"/>
          </a:xfrm>
        </p:spPr>
        <p:txBody>
          <a:bodyPr>
            <a:normAutofit fontScale="55000" lnSpcReduction="20000"/>
          </a:bodyPr>
          <a:lstStyle/>
          <a:p>
            <a:pPr marL="0" indent="0">
              <a:buNone/>
            </a:pPr>
            <a:r>
              <a:rPr lang="en-US" b="1" dirty="0" smtClean="0"/>
              <a:t>Materials</a:t>
            </a:r>
            <a:r>
              <a:rPr lang="en-US" b="1" dirty="0"/>
              <a:t>:</a:t>
            </a:r>
          </a:p>
          <a:p>
            <a:r>
              <a:rPr lang="en-US" dirty="0"/>
              <a:t>Glass canning jar</a:t>
            </a:r>
          </a:p>
          <a:p>
            <a:r>
              <a:rPr lang="en-US" dirty="0"/>
              <a:t>Ceramic plate</a:t>
            </a:r>
          </a:p>
          <a:p>
            <a:r>
              <a:rPr lang="en-US" dirty="0"/>
              <a:t>Hot </a:t>
            </a:r>
            <a:r>
              <a:rPr lang="en-US" dirty="0" smtClean="0"/>
              <a:t>water </a:t>
            </a:r>
          </a:p>
          <a:p>
            <a:r>
              <a:rPr lang="en-US" dirty="0" smtClean="0"/>
              <a:t>4 </a:t>
            </a:r>
            <a:r>
              <a:rPr lang="en-US" dirty="0"/>
              <a:t>ice cubes</a:t>
            </a:r>
          </a:p>
          <a:p>
            <a:pPr marL="0" indent="0">
              <a:buNone/>
            </a:pPr>
            <a:r>
              <a:rPr lang="en-US" b="1" dirty="0"/>
              <a:t>Instructions:</a:t>
            </a:r>
          </a:p>
          <a:p>
            <a:pPr marL="514350" indent="-514350">
              <a:buFont typeface="+mj-lt"/>
              <a:buAutoNum type="arabicPeriod"/>
            </a:pPr>
            <a:r>
              <a:rPr lang="en-US" dirty="0"/>
              <a:t>Pour two inches of the hot water into the canning jar.</a:t>
            </a:r>
          </a:p>
          <a:p>
            <a:pPr marL="514350" indent="-514350">
              <a:buFont typeface="+mj-lt"/>
              <a:buAutoNum type="arabicPeriod"/>
            </a:pPr>
            <a:r>
              <a:rPr lang="en-US" dirty="0"/>
              <a:t>Cover the jar with the ceramic plate face up.</a:t>
            </a:r>
          </a:p>
          <a:p>
            <a:pPr marL="514350" indent="-514350">
              <a:buFont typeface="+mj-lt"/>
              <a:buAutoNum type="arabicPeriod"/>
            </a:pPr>
            <a:r>
              <a:rPr lang="en-US" dirty="0"/>
              <a:t>Wait 3 minutes to continue to the next step.</a:t>
            </a:r>
          </a:p>
          <a:p>
            <a:pPr marL="514350" indent="-514350">
              <a:buFont typeface="+mj-lt"/>
              <a:buAutoNum type="arabicPeriod"/>
            </a:pPr>
            <a:r>
              <a:rPr lang="en-US" dirty="0"/>
              <a:t>Put ice cubes on the plate.</a:t>
            </a:r>
          </a:p>
          <a:p>
            <a:pPr marL="514350" indent="-514350">
              <a:buFont typeface="+mj-lt"/>
              <a:buAutoNum type="arabicPeriod"/>
            </a:pPr>
            <a:r>
              <a:rPr lang="en-US" dirty="0"/>
              <a:t>Observe your homemade water cycle.</a:t>
            </a:r>
          </a:p>
          <a:p>
            <a:pPr marL="0" indent="0">
              <a:buNone/>
            </a:pPr>
            <a:r>
              <a:rPr lang="en-US" b="1" dirty="0"/>
              <a:t>How it Works:</a:t>
            </a:r>
          </a:p>
          <a:p>
            <a:pPr marL="0" indent="0">
              <a:buNone/>
            </a:pPr>
            <a:r>
              <a:rPr lang="en-US" dirty="0"/>
              <a:t>What happens? The cold plate causes the moisture in the warm air, which is inside the jar to condense and form water droplets. This is the same thing that happens in the atmosphere. Warm, moist air rises and meets colder air high in the atmosphere. The water vapor condenses and forms precipitation that falls to the ground.</a:t>
            </a:r>
          </a:p>
          <a:p>
            <a:endParaRPr lang="en-US"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417638"/>
            <a:ext cx="2414654" cy="3620049"/>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60</a:t>
            </a:fld>
            <a:endParaRPr lang="en-US"/>
          </a:p>
        </p:txBody>
      </p:sp>
    </p:spTree>
    <p:extLst>
      <p:ext uri="{BB962C8B-B14F-4D97-AF65-F5344CB8AC3E}">
        <p14:creationId xmlns:p14="http://schemas.microsoft.com/office/powerpoint/2010/main" val="1510370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Evaporation</a:t>
            </a:r>
            <a:endParaRPr lang="en-US" dirty="0">
              <a:solidFill>
                <a:schemeClr val="bg1"/>
              </a:solidFill>
            </a:endParaRPr>
          </a:p>
        </p:txBody>
      </p:sp>
      <p:sp>
        <p:nvSpPr>
          <p:cNvPr id="3" name="Content Placeholder 2"/>
          <p:cNvSpPr>
            <a:spLocks noGrp="1"/>
          </p:cNvSpPr>
          <p:nvPr>
            <p:ph idx="1"/>
          </p:nvPr>
        </p:nvSpPr>
        <p:spPr>
          <a:xfrm>
            <a:off x="1371600" y="4495800"/>
            <a:ext cx="7391400" cy="2057400"/>
          </a:xfrm>
        </p:spPr>
        <p:txBody>
          <a:bodyPr>
            <a:normAutofit/>
          </a:bodyPr>
          <a:lstStyle/>
          <a:p>
            <a:r>
              <a:rPr lang="en-US" sz="2000" b="1" dirty="0" smtClean="0"/>
              <a:t>Evaporation </a:t>
            </a:r>
            <a:r>
              <a:rPr lang="en-US" sz="2000" dirty="0" smtClean="0"/>
              <a:t>is </a:t>
            </a:r>
            <a:r>
              <a:rPr lang="en-US" sz="2000" dirty="0"/>
              <a:t>the process by which water changes </a:t>
            </a:r>
            <a:r>
              <a:rPr lang="en-US" sz="2000" dirty="0" smtClean="0"/>
              <a:t>from </a:t>
            </a:r>
            <a:r>
              <a:rPr lang="en-US" sz="2000" dirty="0"/>
              <a:t>a liquid to a gas or vapor. </a:t>
            </a:r>
            <a:endParaRPr lang="en-US" sz="2000" dirty="0" smtClean="0"/>
          </a:p>
          <a:p>
            <a:r>
              <a:rPr lang="en-US" sz="2000" dirty="0" smtClean="0"/>
              <a:t>Evaporation </a:t>
            </a:r>
            <a:r>
              <a:rPr lang="en-US" sz="2000" dirty="0"/>
              <a:t>is the primary pathway that water moves from the liquid state back into the water cycle as atmospheric water vapor.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1219200"/>
            <a:ext cx="4648200" cy="3098025"/>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61</a:t>
            </a:fld>
            <a:endParaRPr lang="en-US"/>
          </a:p>
        </p:txBody>
      </p:sp>
    </p:spTree>
    <p:extLst>
      <p:ext uri="{BB962C8B-B14F-4D97-AF65-F5344CB8AC3E}">
        <p14:creationId xmlns:p14="http://schemas.microsoft.com/office/powerpoint/2010/main" val="882896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Demonstrating Evaporation</a:t>
            </a:r>
            <a:endParaRPr lang="en-US" dirty="0">
              <a:solidFill>
                <a:schemeClr val="bg1"/>
              </a:solidFill>
            </a:endParaRPr>
          </a:p>
        </p:txBody>
      </p:sp>
      <p:sp>
        <p:nvSpPr>
          <p:cNvPr id="3" name="Content Placeholder 2"/>
          <p:cNvSpPr>
            <a:spLocks noGrp="1"/>
          </p:cNvSpPr>
          <p:nvPr>
            <p:ph idx="1"/>
          </p:nvPr>
        </p:nvSpPr>
        <p:spPr>
          <a:xfrm>
            <a:off x="1371600" y="4267200"/>
            <a:ext cx="7391400" cy="2438400"/>
          </a:xfrm>
        </p:spPr>
        <p:txBody>
          <a:bodyPr>
            <a:normAutofit fontScale="62500" lnSpcReduction="20000"/>
          </a:bodyPr>
          <a:lstStyle/>
          <a:p>
            <a:r>
              <a:rPr lang="en-US" dirty="0"/>
              <a:t>Fill two identical plastic cups with the same amount of water. </a:t>
            </a:r>
            <a:endParaRPr lang="en-US" dirty="0" smtClean="0"/>
          </a:p>
          <a:p>
            <a:r>
              <a:rPr lang="en-US" dirty="0" smtClean="0"/>
              <a:t>Mark </a:t>
            </a:r>
            <a:r>
              <a:rPr lang="en-US" dirty="0"/>
              <a:t>the levels with a marker. </a:t>
            </a:r>
            <a:endParaRPr lang="en-US" dirty="0" smtClean="0"/>
          </a:p>
          <a:p>
            <a:r>
              <a:rPr lang="en-US" dirty="0" smtClean="0"/>
              <a:t>Place </a:t>
            </a:r>
            <a:r>
              <a:rPr lang="en-US" dirty="0"/>
              <a:t>plastic wrap over one of the cups. </a:t>
            </a:r>
            <a:endParaRPr lang="en-US" dirty="0" smtClean="0"/>
          </a:p>
          <a:p>
            <a:r>
              <a:rPr lang="en-US" dirty="0" smtClean="0"/>
              <a:t>Put </a:t>
            </a:r>
            <a:r>
              <a:rPr lang="en-US" dirty="0"/>
              <a:t>the cups near a window and leave them for a day. </a:t>
            </a:r>
            <a:endParaRPr lang="en-US" dirty="0" smtClean="0"/>
          </a:p>
          <a:p>
            <a:r>
              <a:rPr lang="en-US" dirty="0" smtClean="0"/>
              <a:t>Observe </a:t>
            </a:r>
            <a:r>
              <a:rPr lang="en-US" dirty="0"/>
              <a:t>and mark the levels. </a:t>
            </a:r>
            <a:endParaRPr lang="en-US" dirty="0" smtClean="0"/>
          </a:p>
          <a:p>
            <a:r>
              <a:rPr lang="en-US" dirty="0" smtClean="0"/>
              <a:t>Do </a:t>
            </a:r>
            <a:r>
              <a:rPr lang="en-US" dirty="0"/>
              <a:t>this for several days. Students will note that the water level is going down in the uncovered cup. Explain how evaporation works and where the water has gone.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1417638"/>
            <a:ext cx="3530600" cy="2647950"/>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62</a:t>
            </a:fld>
            <a:endParaRPr lang="en-US"/>
          </a:p>
        </p:txBody>
      </p:sp>
    </p:spTree>
    <p:extLst>
      <p:ext uri="{BB962C8B-B14F-4D97-AF65-F5344CB8AC3E}">
        <p14:creationId xmlns:p14="http://schemas.microsoft.com/office/powerpoint/2010/main" val="1326422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Transpiration</a:t>
            </a:r>
            <a:endParaRPr lang="en-US" dirty="0">
              <a:solidFill>
                <a:schemeClr val="bg1"/>
              </a:solidFill>
            </a:endParaRPr>
          </a:p>
        </p:txBody>
      </p:sp>
      <p:sp>
        <p:nvSpPr>
          <p:cNvPr id="3" name="Content Placeholder 2"/>
          <p:cNvSpPr>
            <a:spLocks noGrp="1"/>
          </p:cNvSpPr>
          <p:nvPr>
            <p:ph idx="1"/>
          </p:nvPr>
        </p:nvSpPr>
        <p:spPr>
          <a:xfrm>
            <a:off x="4572000" y="1417638"/>
            <a:ext cx="4343400" cy="5211762"/>
          </a:xfrm>
        </p:spPr>
        <p:txBody>
          <a:bodyPr>
            <a:normAutofit/>
          </a:bodyPr>
          <a:lstStyle/>
          <a:p>
            <a:r>
              <a:rPr lang="en-US" sz="2000" b="1" dirty="0"/>
              <a:t>Transpiration</a:t>
            </a:r>
            <a:r>
              <a:rPr lang="en-US" sz="2000" dirty="0"/>
              <a:t> is the evaporation of water from plants. </a:t>
            </a:r>
            <a:endParaRPr lang="en-US" sz="2000" dirty="0" smtClean="0"/>
          </a:p>
          <a:p>
            <a:r>
              <a:rPr lang="en-US" sz="2000" dirty="0" smtClean="0"/>
              <a:t>Most </a:t>
            </a:r>
            <a:r>
              <a:rPr lang="en-US" sz="2000" dirty="0"/>
              <a:t>of the water absorbed by the roots of a plant—as much as 99.5 percent—is not used for growth or metabolism; it is excess water, and it leaves the plant through transpiration. </a:t>
            </a:r>
            <a:endParaRPr lang="en-US" sz="2000" dirty="0" smtClean="0"/>
          </a:p>
          <a:p>
            <a:r>
              <a:rPr lang="en-US" sz="2000" dirty="0" smtClean="0"/>
              <a:t>Transpiration </a:t>
            </a:r>
            <a:r>
              <a:rPr lang="en-US" sz="2000" dirty="0"/>
              <a:t>is very important for maintaining moisture conditions in the environment. </a:t>
            </a:r>
            <a:endParaRPr lang="en-US" sz="2000" dirty="0" smtClean="0"/>
          </a:p>
          <a:p>
            <a:r>
              <a:rPr lang="en-US" sz="2000" dirty="0" smtClean="0"/>
              <a:t>As </a:t>
            </a:r>
            <a:r>
              <a:rPr lang="en-US" sz="2000" dirty="0"/>
              <a:t>much as 10 percent of the moisture in the Earth’s atmosphere is from transpiration of water by plants.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324793"/>
            <a:ext cx="4330159" cy="5409524"/>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63</a:t>
            </a:fld>
            <a:endParaRPr lang="en-US"/>
          </a:p>
        </p:txBody>
      </p:sp>
    </p:spTree>
    <p:extLst>
      <p:ext uri="{BB962C8B-B14F-4D97-AF65-F5344CB8AC3E}">
        <p14:creationId xmlns:p14="http://schemas.microsoft.com/office/powerpoint/2010/main" val="2368922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Demonstrating Transpiration</a:t>
            </a:r>
            <a:endParaRPr lang="en-US" dirty="0">
              <a:solidFill>
                <a:schemeClr val="bg1"/>
              </a:solidFill>
            </a:endParaRPr>
          </a:p>
        </p:txBody>
      </p:sp>
      <p:sp>
        <p:nvSpPr>
          <p:cNvPr id="3" name="Content Placeholder 2"/>
          <p:cNvSpPr>
            <a:spLocks noGrp="1"/>
          </p:cNvSpPr>
          <p:nvPr>
            <p:ph idx="1"/>
          </p:nvPr>
        </p:nvSpPr>
        <p:spPr>
          <a:xfrm>
            <a:off x="1600200" y="1600200"/>
            <a:ext cx="3886200" cy="4525963"/>
          </a:xfrm>
        </p:spPr>
        <p:txBody>
          <a:bodyPr>
            <a:normAutofit/>
          </a:bodyPr>
          <a:lstStyle/>
          <a:p>
            <a:r>
              <a:rPr lang="en-US" sz="2000" dirty="0"/>
              <a:t>To see transpiration happening for yourself, try </a:t>
            </a:r>
            <a:r>
              <a:rPr lang="en-US" sz="2000" dirty="0" smtClean="0"/>
              <a:t>this experiment</a:t>
            </a:r>
            <a:r>
              <a:rPr lang="en-US" sz="2000" dirty="0"/>
              <a:t>. </a:t>
            </a:r>
            <a:endParaRPr lang="en-US" sz="2000" dirty="0" smtClean="0"/>
          </a:p>
          <a:p>
            <a:r>
              <a:rPr lang="en-US" sz="2000" dirty="0" smtClean="0"/>
              <a:t>Place </a:t>
            </a:r>
            <a:r>
              <a:rPr lang="en-US" sz="2000" dirty="0"/>
              <a:t>an airtight, transparent plastic </a:t>
            </a:r>
            <a:r>
              <a:rPr lang="en-US" sz="2000" dirty="0" smtClean="0"/>
              <a:t>bag over </a:t>
            </a:r>
            <a:r>
              <a:rPr lang="en-US" sz="2000" dirty="0"/>
              <a:t>a common potted houseplant and tie it </a:t>
            </a:r>
            <a:r>
              <a:rPr lang="en-US" sz="2000" dirty="0" smtClean="0"/>
              <a:t>fairly tightly </a:t>
            </a:r>
            <a:r>
              <a:rPr lang="en-US" sz="2000" dirty="0"/>
              <a:t>around the plant stem near the surface of </a:t>
            </a:r>
            <a:r>
              <a:rPr lang="en-US" sz="2000" dirty="0" smtClean="0"/>
              <a:t>the soil</a:t>
            </a:r>
            <a:r>
              <a:rPr lang="en-US" sz="2000" dirty="0"/>
              <a:t>. </a:t>
            </a:r>
            <a:endParaRPr lang="en-US" sz="2000" dirty="0" smtClean="0"/>
          </a:p>
          <a:p>
            <a:r>
              <a:rPr lang="en-US" sz="2000" dirty="0" smtClean="0"/>
              <a:t>Then </a:t>
            </a:r>
            <a:r>
              <a:rPr lang="en-US" sz="2000" dirty="0"/>
              <a:t>set the plant in the sunlight. </a:t>
            </a:r>
            <a:endParaRPr lang="en-US" sz="2000" dirty="0" smtClean="0"/>
          </a:p>
          <a:p>
            <a:r>
              <a:rPr lang="en-US" sz="2000" dirty="0" smtClean="0"/>
              <a:t>Soon </a:t>
            </a:r>
            <a:r>
              <a:rPr lang="en-US" sz="2000" dirty="0"/>
              <a:t>you </a:t>
            </a:r>
            <a:r>
              <a:rPr lang="en-US" sz="2000" dirty="0" smtClean="0"/>
              <a:t>will see </a:t>
            </a:r>
            <a:r>
              <a:rPr lang="en-US" sz="2000" dirty="0"/>
              <a:t>drops of water collecting on the inside of </a:t>
            </a:r>
            <a:r>
              <a:rPr lang="en-US" sz="2000" dirty="0" smtClean="0"/>
              <a:t>the plastic </a:t>
            </a:r>
            <a:r>
              <a:rPr lang="en-US" sz="2000" dirty="0"/>
              <a:t>bag.</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28272"/>
          <a:stretch/>
        </p:blipFill>
        <p:spPr>
          <a:xfrm>
            <a:off x="5638800" y="1603218"/>
            <a:ext cx="3352800" cy="4099560"/>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64</a:t>
            </a:fld>
            <a:endParaRPr lang="en-US"/>
          </a:p>
        </p:txBody>
      </p:sp>
    </p:spTree>
    <p:extLst>
      <p:ext uri="{BB962C8B-B14F-4D97-AF65-F5344CB8AC3E}">
        <p14:creationId xmlns:p14="http://schemas.microsoft.com/office/powerpoint/2010/main" val="823131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5</a:t>
            </a:r>
            <a:endParaRPr lang="en-US" sz="3600" dirty="0">
              <a:solidFill>
                <a:srgbClr val="4D4D4D"/>
              </a:solidFill>
            </a:endParaRPr>
          </a:p>
        </p:txBody>
      </p:sp>
      <p:sp>
        <p:nvSpPr>
          <p:cNvPr id="4" name="TextBox 3"/>
          <p:cNvSpPr txBox="1"/>
          <p:nvPr/>
        </p:nvSpPr>
        <p:spPr>
          <a:xfrm>
            <a:off x="2286000" y="1752600"/>
            <a:ext cx="6096000" cy="2585323"/>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Make a drawing to show the hydrologic cycle.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Demonstrate at least two of the following actions of water in relation to the soil: percolation, capillary action, precipitation, evaporation, transpiration.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Explain how removal of vegetation will affect the way water runs off a watershed.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how uses of forest, range, and farmland affect usable water supply.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how industrial use affects water supply.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65</a:t>
            </a:fld>
            <a:endParaRPr lang="en-US"/>
          </a:p>
        </p:txBody>
      </p:sp>
    </p:spTree>
    <p:extLst>
      <p:ext uri="{BB962C8B-B14F-4D97-AF65-F5344CB8AC3E}">
        <p14:creationId xmlns:p14="http://schemas.microsoft.com/office/powerpoint/2010/main" val="39080471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Vegetation Loss</a:t>
            </a:r>
            <a:endParaRPr lang="en-US" dirty="0">
              <a:solidFill>
                <a:schemeClr val="bg1"/>
              </a:solidFill>
            </a:endParaRPr>
          </a:p>
        </p:txBody>
      </p:sp>
      <p:sp>
        <p:nvSpPr>
          <p:cNvPr id="3" name="Content Placeholder 2"/>
          <p:cNvSpPr>
            <a:spLocks noGrp="1"/>
          </p:cNvSpPr>
          <p:nvPr>
            <p:ph idx="1"/>
          </p:nvPr>
        </p:nvSpPr>
        <p:spPr>
          <a:xfrm>
            <a:off x="1219200" y="3962400"/>
            <a:ext cx="7543800" cy="2667000"/>
          </a:xfrm>
        </p:spPr>
        <p:txBody>
          <a:bodyPr>
            <a:noAutofit/>
          </a:bodyPr>
          <a:lstStyle/>
          <a:p>
            <a:r>
              <a:rPr lang="en-US" sz="2000" dirty="0"/>
              <a:t>Plants slow down water as it flows over the land and this allows much of the rain to soak into the ground. </a:t>
            </a:r>
            <a:endParaRPr lang="en-US" sz="2000" dirty="0" smtClean="0"/>
          </a:p>
          <a:p>
            <a:r>
              <a:rPr lang="en-US" sz="2000" dirty="0" smtClean="0"/>
              <a:t>Plant </a:t>
            </a:r>
            <a:r>
              <a:rPr lang="en-US" sz="2000" dirty="0"/>
              <a:t>roots hold the soil in position and prevent it from being blown or washed away. </a:t>
            </a:r>
            <a:endParaRPr lang="en-US" sz="2000" dirty="0" smtClean="0"/>
          </a:p>
          <a:p>
            <a:r>
              <a:rPr lang="en-US" sz="2000" dirty="0" smtClean="0"/>
              <a:t>Plants </a:t>
            </a:r>
            <a:r>
              <a:rPr lang="en-US" sz="2000" dirty="0"/>
              <a:t>break the impact of a raindrop before it hits the soil, reducing the soil's ability to erode</a:t>
            </a:r>
            <a:r>
              <a:rPr lang="en-US" sz="2000" dirty="0" smtClean="0"/>
              <a:t>.</a:t>
            </a:r>
          </a:p>
          <a:p>
            <a:r>
              <a:rPr lang="en-US" sz="2000" dirty="0" smtClean="0"/>
              <a:t>Without </a:t>
            </a:r>
            <a:r>
              <a:rPr lang="en-US" sz="2000" dirty="0"/>
              <a:t>plant cover, erosion can occur and sweep the land into rivers.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925" y="1417638"/>
            <a:ext cx="3486150" cy="2419350"/>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66</a:t>
            </a:fld>
            <a:endParaRPr lang="en-US"/>
          </a:p>
        </p:txBody>
      </p:sp>
    </p:spTree>
    <p:extLst>
      <p:ext uri="{BB962C8B-B14F-4D97-AF65-F5344CB8AC3E}">
        <p14:creationId xmlns:p14="http://schemas.microsoft.com/office/powerpoint/2010/main" val="839018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5</a:t>
            </a:r>
            <a:endParaRPr lang="en-US" sz="3600" dirty="0">
              <a:solidFill>
                <a:srgbClr val="4D4D4D"/>
              </a:solidFill>
            </a:endParaRPr>
          </a:p>
        </p:txBody>
      </p:sp>
      <p:sp>
        <p:nvSpPr>
          <p:cNvPr id="4" name="TextBox 3"/>
          <p:cNvSpPr txBox="1"/>
          <p:nvPr/>
        </p:nvSpPr>
        <p:spPr>
          <a:xfrm>
            <a:off x="2286000" y="1752600"/>
            <a:ext cx="6096000" cy="2585323"/>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Make a drawing to show the hydrologic cycle.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Demonstrate at least two of the following actions of water in relation to the soil: percolation, capillary action, precipitation, evaporation, transpiration.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how removal of vegetation will affect the way water runs off a watershed.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Tell how uses of forest, range, and farmland affect usable water supply.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how industrial use affects water supply.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67</a:t>
            </a:fld>
            <a:endParaRPr lang="en-US"/>
          </a:p>
        </p:txBody>
      </p:sp>
    </p:spTree>
    <p:extLst>
      <p:ext uri="{BB962C8B-B14F-4D97-AF65-F5344CB8AC3E}">
        <p14:creationId xmlns:p14="http://schemas.microsoft.com/office/powerpoint/2010/main" val="27399916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Erosion and Water Supply</a:t>
            </a:r>
            <a:endParaRPr lang="en-US" dirty="0">
              <a:solidFill>
                <a:schemeClr val="bg1"/>
              </a:solidFill>
            </a:endParaRPr>
          </a:p>
        </p:txBody>
      </p:sp>
      <p:sp>
        <p:nvSpPr>
          <p:cNvPr id="3" name="Content Placeholder 2"/>
          <p:cNvSpPr>
            <a:spLocks noGrp="1"/>
          </p:cNvSpPr>
          <p:nvPr>
            <p:ph idx="1"/>
          </p:nvPr>
        </p:nvSpPr>
        <p:spPr>
          <a:xfrm>
            <a:off x="1219200" y="3690258"/>
            <a:ext cx="7772400" cy="3045506"/>
          </a:xfrm>
        </p:spPr>
        <p:txBody>
          <a:bodyPr>
            <a:normAutofit fontScale="77500" lnSpcReduction="20000"/>
          </a:bodyPr>
          <a:lstStyle/>
          <a:p>
            <a:r>
              <a:rPr lang="en-US" sz="2900" dirty="0"/>
              <a:t>When we use, remove, or change the kind of plants on </a:t>
            </a:r>
            <a:r>
              <a:rPr lang="en-US" sz="2900" dirty="0" smtClean="0"/>
              <a:t>the land</a:t>
            </a:r>
            <a:r>
              <a:rPr lang="en-US" sz="2900" dirty="0"/>
              <a:t>, we usually change the quantity and quality of runoff. </a:t>
            </a:r>
            <a:endParaRPr lang="en-US" sz="2900" dirty="0" smtClean="0"/>
          </a:p>
          <a:p>
            <a:pPr lvl="1"/>
            <a:r>
              <a:rPr lang="en-US" sz="2600" dirty="0" smtClean="0"/>
              <a:t>Loss </a:t>
            </a:r>
            <a:r>
              <a:rPr lang="en-US" sz="2600" dirty="0"/>
              <a:t>of forest </a:t>
            </a:r>
            <a:r>
              <a:rPr lang="en-US" sz="2600" dirty="0" smtClean="0"/>
              <a:t>and vegetative cover </a:t>
            </a:r>
            <a:r>
              <a:rPr lang="en-US" sz="2600" dirty="0"/>
              <a:t>can increase </a:t>
            </a:r>
            <a:r>
              <a:rPr lang="en-US" sz="2600" dirty="0" smtClean="0"/>
              <a:t>runoff which can </a:t>
            </a:r>
            <a:r>
              <a:rPr lang="en-US" sz="2600" dirty="0"/>
              <a:t>accelerate soil erosion and increase the sediment load and turbidity of water sources, thus decreasing the water quality</a:t>
            </a:r>
            <a:r>
              <a:rPr lang="en-US" sz="2600" dirty="0" smtClean="0"/>
              <a:t>.</a:t>
            </a:r>
          </a:p>
          <a:p>
            <a:pPr lvl="1"/>
            <a:r>
              <a:rPr lang="en-US" sz="2600" dirty="0" smtClean="0"/>
              <a:t>Nutrients </a:t>
            </a:r>
            <a:r>
              <a:rPr lang="en-US" sz="2600" dirty="0" smtClean="0"/>
              <a:t>and pesticides may also wash </a:t>
            </a:r>
            <a:r>
              <a:rPr lang="en-US" sz="2600" dirty="0"/>
              <a:t>into </a:t>
            </a:r>
            <a:r>
              <a:rPr lang="en-US" sz="2600" dirty="0" smtClean="0"/>
              <a:t>the streams decreasing water quality. </a:t>
            </a:r>
          </a:p>
          <a:p>
            <a:pPr lvl="1"/>
            <a:r>
              <a:rPr lang="en-US" sz="2600" dirty="0" smtClean="0"/>
              <a:t>Poor </a:t>
            </a:r>
            <a:r>
              <a:rPr lang="en-US" sz="2600" dirty="0"/>
              <a:t>grazing management can result in contamination of surface and subsurface waters through bacterial contamination, nutrient over-enrichment, and soil erosion from pastures.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343686"/>
            <a:ext cx="5410200" cy="2318657"/>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68</a:t>
            </a:fld>
            <a:endParaRPr lang="en-US"/>
          </a:p>
        </p:txBody>
      </p:sp>
    </p:spTree>
    <p:extLst>
      <p:ext uri="{BB962C8B-B14F-4D97-AF65-F5344CB8AC3E}">
        <p14:creationId xmlns:p14="http://schemas.microsoft.com/office/powerpoint/2010/main" val="18579881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5</a:t>
            </a:r>
            <a:endParaRPr lang="en-US" sz="3600" dirty="0">
              <a:solidFill>
                <a:srgbClr val="4D4D4D"/>
              </a:solidFill>
            </a:endParaRPr>
          </a:p>
        </p:txBody>
      </p:sp>
      <p:sp>
        <p:nvSpPr>
          <p:cNvPr id="4" name="TextBox 3"/>
          <p:cNvSpPr txBox="1"/>
          <p:nvPr/>
        </p:nvSpPr>
        <p:spPr>
          <a:xfrm>
            <a:off x="2286000" y="1752600"/>
            <a:ext cx="6096000" cy="2585323"/>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Make a drawing to show the hydrologic cycle.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Demonstrate at least two of the following actions of water in relation to the soil: percolation, capillary action, precipitation, evaporation, transpiration.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Explain how removal of vegetation will affect the way water runs off a watershed.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how uses of forest, range, and farmland affect usable water supply.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Explain how industrial use affects water supply.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69</a:t>
            </a:fld>
            <a:endParaRPr lang="en-US"/>
          </a:p>
        </p:txBody>
      </p:sp>
    </p:spTree>
    <p:extLst>
      <p:ext uri="{BB962C8B-B14F-4D97-AF65-F5344CB8AC3E}">
        <p14:creationId xmlns:p14="http://schemas.microsoft.com/office/powerpoint/2010/main" val="2680845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Soil</a:t>
            </a:r>
            <a:endParaRPr lang="en-US" dirty="0">
              <a:solidFill>
                <a:schemeClr val="bg1"/>
              </a:solidFill>
            </a:endParaRPr>
          </a:p>
        </p:txBody>
      </p:sp>
      <p:sp>
        <p:nvSpPr>
          <p:cNvPr id="3" name="Content Placeholder 2"/>
          <p:cNvSpPr>
            <a:spLocks noGrp="1"/>
          </p:cNvSpPr>
          <p:nvPr>
            <p:ph idx="1"/>
          </p:nvPr>
        </p:nvSpPr>
        <p:spPr>
          <a:xfrm>
            <a:off x="1752600" y="1600200"/>
            <a:ext cx="3124200" cy="4525963"/>
          </a:xfrm>
        </p:spPr>
        <p:txBody>
          <a:bodyPr>
            <a:normAutofit/>
          </a:bodyPr>
          <a:lstStyle/>
          <a:p>
            <a:r>
              <a:rPr lang="en-US" sz="2000" dirty="0" smtClean="0"/>
              <a:t>Soil is a self-renewing compound of rock </a:t>
            </a:r>
            <a:r>
              <a:rPr lang="en-US" sz="2000" dirty="0"/>
              <a:t>and </a:t>
            </a:r>
            <a:r>
              <a:rPr lang="en-US" sz="2000" dirty="0" smtClean="0"/>
              <a:t>mineral particles</a:t>
            </a:r>
            <a:r>
              <a:rPr lang="en-US" sz="2000" dirty="0"/>
              <a:t>, </a:t>
            </a:r>
            <a:r>
              <a:rPr lang="en-US" sz="2000" dirty="0" smtClean="0"/>
              <a:t>organic material</a:t>
            </a:r>
            <a:r>
              <a:rPr lang="en-US" sz="2000" dirty="0"/>
              <a:t>, </a:t>
            </a:r>
            <a:r>
              <a:rPr lang="en-US" sz="2000" dirty="0" smtClean="0"/>
              <a:t>living organisms</a:t>
            </a:r>
            <a:r>
              <a:rPr lang="en-US" sz="2000" dirty="0"/>
              <a:t>, air</a:t>
            </a:r>
            <a:r>
              <a:rPr lang="en-US" sz="2000" dirty="0" smtClean="0"/>
              <a:t>, and </a:t>
            </a:r>
            <a:r>
              <a:rPr lang="en-US" sz="2000" dirty="0"/>
              <a:t>moisture.</a:t>
            </a:r>
          </a:p>
        </p:txBody>
      </p:sp>
      <p:pic>
        <p:nvPicPr>
          <p:cNvPr id="5" name="Picture 4"/>
          <p:cNvPicPr>
            <a:picLocks noChangeAspect="1"/>
          </p:cNvPicPr>
          <p:nvPr/>
        </p:nvPicPr>
        <p:blipFill rotWithShape="1">
          <a:blip r:embed="rId2"/>
          <a:srcRect l="30000" t="26296" r="30000" b="7037"/>
          <a:stretch/>
        </p:blipFill>
        <p:spPr>
          <a:xfrm>
            <a:off x="5105400" y="1618307"/>
            <a:ext cx="3657600" cy="3429000"/>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7</a:t>
            </a:fld>
            <a:endParaRPr lang="en-US"/>
          </a:p>
        </p:txBody>
      </p:sp>
    </p:spTree>
    <p:extLst>
      <p:ext uri="{BB962C8B-B14F-4D97-AF65-F5344CB8AC3E}">
        <p14:creationId xmlns:p14="http://schemas.microsoft.com/office/powerpoint/2010/main" val="309690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Industrial Use and Water Supply</a:t>
            </a:r>
            <a:endParaRPr lang="en-US" dirty="0">
              <a:solidFill>
                <a:schemeClr val="bg1"/>
              </a:solidFill>
            </a:endParaRPr>
          </a:p>
        </p:txBody>
      </p:sp>
      <p:sp>
        <p:nvSpPr>
          <p:cNvPr id="3" name="Content Placeholder 2"/>
          <p:cNvSpPr>
            <a:spLocks noGrp="1"/>
          </p:cNvSpPr>
          <p:nvPr>
            <p:ph idx="1"/>
          </p:nvPr>
        </p:nvSpPr>
        <p:spPr>
          <a:xfrm>
            <a:off x="1295400" y="4114800"/>
            <a:ext cx="7391400" cy="2209800"/>
          </a:xfrm>
        </p:spPr>
        <p:txBody>
          <a:bodyPr>
            <a:normAutofit fontScale="70000" lnSpcReduction="20000"/>
          </a:bodyPr>
          <a:lstStyle/>
          <a:p>
            <a:r>
              <a:rPr lang="en-US" sz="2900" dirty="0" smtClean="0"/>
              <a:t>Whether </a:t>
            </a:r>
            <a:r>
              <a:rPr lang="en-US" sz="2900" dirty="0"/>
              <a:t>it's the food we eat or the products we consume, water is required for nearly every step of production across a multitude of different industries</a:t>
            </a:r>
            <a:r>
              <a:rPr lang="en-US" sz="2900" dirty="0" smtClean="0"/>
              <a:t>.</a:t>
            </a:r>
          </a:p>
          <a:p>
            <a:r>
              <a:rPr lang="en-US" sz="2900" dirty="0"/>
              <a:t>As many industrial facilities use freshwater to carry away waste from the plant and into rivers, lakes and oceans, there is a responsibility to ensure pollutants are removed and </a:t>
            </a:r>
            <a:r>
              <a:rPr lang="en-US" sz="2900" dirty="0" smtClean="0"/>
              <a:t>minimized before water </a:t>
            </a:r>
            <a:r>
              <a:rPr lang="en-US" sz="2900" dirty="0"/>
              <a:t>pollution </a:t>
            </a:r>
            <a:r>
              <a:rPr lang="en-US" sz="2900" dirty="0" smtClean="0"/>
              <a:t>gets into </a:t>
            </a:r>
            <a:r>
              <a:rPr lang="en-US" sz="2900" dirty="0"/>
              <a:t>the rivers and also the ground which </a:t>
            </a:r>
            <a:r>
              <a:rPr lang="en-US" sz="2900" dirty="0" smtClean="0"/>
              <a:t>leads to our </a:t>
            </a:r>
            <a:r>
              <a:rPr lang="en-US" sz="2900" dirty="0"/>
              <a:t>well </a:t>
            </a:r>
            <a:r>
              <a:rPr lang="en-US" sz="2900" dirty="0" smtClean="0"/>
              <a:t>water.</a:t>
            </a:r>
            <a:endParaRPr lang="en-US" sz="29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377" y="1417638"/>
            <a:ext cx="3824096" cy="2544762"/>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70</a:t>
            </a:fld>
            <a:endParaRPr lang="en-US"/>
          </a:p>
        </p:txBody>
      </p:sp>
    </p:spTree>
    <p:extLst>
      <p:ext uri="{BB962C8B-B14F-4D97-AF65-F5344CB8AC3E}">
        <p14:creationId xmlns:p14="http://schemas.microsoft.com/office/powerpoint/2010/main" val="8872614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6</a:t>
            </a:r>
            <a:endParaRPr lang="en-US" sz="3600" dirty="0">
              <a:solidFill>
                <a:srgbClr val="4D4D4D"/>
              </a:solidFill>
            </a:endParaRPr>
          </a:p>
        </p:txBody>
      </p:sp>
      <p:sp>
        <p:nvSpPr>
          <p:cNvPr id="4" name="TextBox 3"/>
          <p:cNvSpPr txBox="1"/>
          <p:nvPr/>
        </p:nvSpPr>
        <p:spPr>
          <a:xfrm>
            <a:off x="2286000" y="1752600"/>
            <a:ext cx="6096000" cy="2339102"/>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Tell what is meant by "water pollution".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Describe common sources of water pollution and explain the effects of each.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what is meant by "primary water treatment," "secondary waste treatment," and "biochemical oxygen demand."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Make a drawing showing the principles of complete waste treatment.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71</a:t>
            </a:fld>
            <a:endParaRPr lang="en-US"/>
          </a:p>
        </p:txBody>
      </p:sp>
    </p:spTree>
    <p:extLst>
      <p:ext uri="{BB962C8B-B14F-4D97-AF65-F5344CB8AC3E}">
        <p14:creationId xmlns:p14="http://schemas.microsoft.com/office/powerpoint/2010/main" val="1108472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Water Pollution</a:t>
            </a:r>
            <a:endParaRPr lang="en-US" dirty="0">
              <a:solidFill>
                <a:schemeClr val="bg1"/>
              </a:solidFill>
            </a:endParaRPr>
          </a:p>
        </p:txBody>
      </p:sp>
      <p:sp>
        <p:nvSpPr>
          <p:cNvPr id="3" name="Content Placeholder 2"/>
          <p:cNvSpPr>
            <a:spLocks noGrp="1"/>
          </p:cNvSpPr>
          <p:nvPr>
            <p:ph idx="1"/>
          </p:nvPr>
        </p:nvSpPr>
        <p:spPr>
          <a:xfrm>
            <a:off x="1371600" y="4800600"/>
            <a:ext cx="7315200" cy="1676400"/>
          </a:xfrm>
        </p:spPr>
        <p:txBody>
          <a:bodyPr>
            <a:normAutofit/>
          </a:bodyPr>
          <a:lstStyle/>
          <a:p>
            <a:r>
              <a:rPr lang="en-US" sz="2000" b="1" dirty="0" smtClean="0"/>
              <a:t>Water Pollution</a:t>
            </a:r>
            <a:r>
              <a:rPr lang="en-US" sz="2000" dirty="0" smtClean="0"/>
              <a:t> </a:t>
            </a:r>
            <a:r>
              <a:rPr lang="en-US" sz="2000" dirty="0"/>
              <a:t>occurs when harmful substances—often chemicals or microorganisms—contaminate a stream, river, lake, ocean, aquifer, or other body of water, degrading water quality and rendering it toxic to humans or the environment.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417638"/>
            <a:ext cx="4724400" cy="3124527"/>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72</a:t>
            </a:fld>
            <a:endParaRPr lang="en-US"/>
          </a:p>
        </p:txBody>
      </p:sp>
    </p:spTree>
    <p:extLst>
      <p:ext uri="{BB962C8B-B14F-4D97-AF65-F5344CB8AC3E}">
        <p14:creationId xmlns:p14="http://schemas.microsoft.com/office/powerpoint/2010/main" val="611461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Water Pollution</a:t>
            </a:r>
            <a:endParaRPr lang="en-US" dirty="0"/>
          </a:p>
        </p:txBody>
      </p:sp>
      <p:sp>
        <p:nvSpPr>
          <p:cNvPr id="3" name="Content Placeholder 2"/>
          <p:cNvSpPr>
            <a:spLocks noGrp="1"/>
          </p:cNvSpPr>
          <p:nvPr>
            <p:ph idx="1"/>
          </p:nvPr>
        </p:nvSpPr>
        <p:spPr>
          <a:xfrm>
            <a:off x="1219200" y="4724400"/>
            <a:ext cx="7696200" cy="2133600"/>
          </a:xfrm>
        </p:spPr>
        <p:txBody>
          <a:bodyPr>
            <a:normAutofit fontScale="62500" lnSpcReduction="20000"/>
          </a:bodyPr>
          <a:lstStyle/>
          <a:p>
            <a:r>
              <a:rPr lang="en-US" b="1" dirty="0" smtClean="0"/>
              <a:t>Point Source Pollution </a:t>
            </a:r>
            <a:r>
              <a:rPr lang="en-US" dirty="0" smtClean="0"/>
              <a:t>has </a:t>
            </a:r>
            <a:r>
              <a:rPr lang="en-US" dirty="0"/>
              <a:t>an </a:t>
            </a:r>
            <a:r>
              <a:rPr lang="en-US" dirty="0" smtClean="0"/>
              <a:t>identifiable location </a:t>
            </a:r>
            <a:r>
              <a:rPr lang="en-US" dirty="0"/>
              <a:t>from which the pollutants are coming, </a:t>
            </a:r>
            <a:r>
              <a:rPr lang="en-US" dirty="0" smtClean="0"/>
              <a:t>such as </a:t>
            </a:r>
            <a:r>
              <a:rPr lang="en-US" dirty="0"/>
              <a:t>an industrial or sewage-treatment plant. </a:t>
            </a:r>
            <a:endParaRPr lang="en-US" dirty="0" smtClean="0"/>
          </a:p>
          <a:p>
            <a:r>
              <a:rPr lang="en-US" b="1" dirty="0" smtClean="0"/>
              <a:t>Nonpoint Source Pollution </a:t>
            </a:r>
            <a:r>
              <a:rPr lang="en-US" dirty="0" smtClean="0"/>
              <a:t>has </a:t>
            </a:r>
            <a:r>
              <a:rPr lang="en-US" dirty="0"/>
              <a:t>no single identifiable source </a:t>
            </a:r>
            <a:r>
              <a:rPr lang="en-US" dirty="0" smtClean="0"/>
              <a:t>and is </a:t>
            </a:r>
            <a:r>
              <a:rPr lang="en-US" dirty="0"/>
              <a:t>caused by runoff moving over, through, and into </a:t>
            </a:r>
            <a:r>
              <a:rPr lang="en-US" dirty="0" smtClean="0"/>
              <a:t>the ground</a:t>
            </a:r>
            <a:r>
              <a:rPr lang="en-US" dirty="0"/>
              <a:t>, picking up pollutants on the way. </a:t>
            </a:r>
            <a:r>
              <a:rPr lang="en-US" dirty="0" smtClean="0"/>
              <a:t>It usually is </a:t>
            </a:r>
            <a:r>
              <a:rPr lang="en-US" dirty="0"/>
              <a:t>associated with changes in land use, or land </a:t>
            </a:r>
            <a:r>
              <a:rPr lang="en-US" dirty="0" smtClean="0"/>
              <a:t>used beyond </a:t>
            </a:r>
            <a:r>
              <a:rPr lang="en-US" dirty="0"/>
              <a:t>its capabilities.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367" y="1295400"/>
            <a:ext cx="5847066" cy="335280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73</a:t>
            </a:fld>
            <a:endParaRPr lang="en-US"/>
          </a:p>
        </p:txBody>
      </p:sp>
    </p:spTree>
    <p:extLst>
      <p:ext uri="{BB962C8B-B14F-4D97-AF65-F5344CB8AC3E}">
        <p14:creationId xmlns:p14="http://schemas.microsoft.com/office/powerpoint/2010/main" val="2703085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6</a:t>
            </a:r>
            <a:endParaRPr lang="en-US" sz="3600" dirty="0">
              <a:solidFill>
                <a:srgbClr val="4D4D4D"/>
              </a:solidFill>
            </a:endParaRPr>
          </a:p>
        </p:txBody>
      </p:sp>
      <p:sp>
        <p:nvSpPr>
          <p:cNvPr id="4" name="TextBox 3"/>
          <p:cNvSpPr txBox="1"/>
          <p:nvPr/>
        </p:nvSpPr>
        <p:spPr>
          <a:xfrm>
            <a:off x="2286000" y="1752600"/>
            <a:ext cx="6096000" cy="2339102"/>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what is meant by "water pollution".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Describe common sources of water pollution and explain the effects of each.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what is meant by "primary water treatment," "secondary waste treatment," and "biochemical oxygen demand."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Make a drawing showing the principles of complete waste treatment.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74</a:t>
            </a:fld>
            <a:endParaRPr lang="en-US"/>
          </a:p>
        </p:txBody>
      </p:sp>
    </p:spTree>
    <p:extLst>
      <p:ext uri="{BB962C8B-B14F-4D97-AF65-F5344CB8AC3E}">
        <p14:creationId xmlns:p14="http://schemas.microsoft.com/office/powerpoint/2010/main" val="35630521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158"/>
          <a:stretch/>
        </p:blipFill>
        <p:spPr>
          <a:xfrm>
            <a:off x="1066800" y="0"/>
            <a:ext cx="7208472" cy="6858000"/>
          </a:xfrm>
          <a:prstGeom prst="rect">
            <a:avLst/>
          </a:prstGeom>
        </p:spPr>
      </p:pic>
      <p:sp>
        <p:nvSpPr>
          <p:cNvPr id="7" name="TextBox 6"/>
          <p:cNvSpPr txBox="1"/>
          <p:nvPr/>
        </p:nvSpPr>
        <p:spPr>
          <a:xfrm>
            <a:off x="2209800" y="2514600"/>
            <a:ext cx="4823436" cy="461665"/>
          </a:xfrm>
          <a:prstGeom prst="rect">
            <a:avLst/>
          </a:prstGeom>
          <a:noFill/>
        </p:spPr>
        <p:txBody>
          <a:bodyPr wrap="square" rtlCol="0">
            <a:spAutoFit/>
          </a:bodyPr>
          <a:lstStyle/>
          <a:p>
            <a:r>
              <a:rPr lang="en-US" sz="2400" dirty="0" smtClean="0"/>
              <a:t>Common Sources of Water Pollution</a:t>
            </a:r>
            <a:endParaRPr lang="en-US" sz="2400" dirty="0"/>
          </a:p>
        </p:txBody>
      </p:sp>
      <p:sp>
        <p:nvSpPr>
          <p:cNvPr id="2" name="Slide Number Placeholder 1"/>
          <p:cNvSpPr>
            <a:spLocks noGrp="1"/>
          </p:cNvSpPr>
          <p:nvPr>
            <p:ph type="sldNum" sz="quarter" idx="12"/>
          </p:nvPr>
        </p:nvSpPr>
        <p:spPr/>
        <p:txBody>
          <a:bodyPr/>
          <a:lstStyle/>
          <a:p>
            <a:fld id="{9DAB3369-7666-44EB-AEA9-5FA9440DB40A}" type="slidenum">
              <a:rPr lang="en-US" smtClean="0"/>
              <a:pPr/>
              <a:t>75</a:t>
            </a:fld>
            <a:endParaRPr lang="en-US"/>
          </a:p>
        </p:txBody>
      </p:sp>
    </p:spTree>
    <p:extLst>
      <p:ext uri="{BB962C8B-B14F-4D97-AF65-F5344CB8AC3E}">
        <p14:creationId xmlns:p14="http://schemas.microsoft.com/office/powerpoint/2010/main" val="444675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Sewage and </a:t>
            </a:r>
            <a:r>
              <a:rPr lang="en-US" dirty="0" smtClean="0">
                <a:solidFill>
                  <a:schemeClr val="bg1"/>
                </a:solidFill>
              </a:rPr>
              <a:t>Wastewater</a:t>
            </a:r>
            <a:endParaRPr lang="en-US" dirty="0">
              <a:solidFill>
                <a:schemeClr val="bg1"/>
              </a:solidFill>
            </a:endParaRPr>
          </a:p>
        </p:txBody>
      </p:sp>
      <p:sp>
        <p:nvSpPr>
          <p:cNvPr id="3" name="Content Placeholder 2"/>
          <p:cNvSpPr>
            <a:spLocks noGrp="1"/>
          </p:cNvSpPr>
          <p:nvPr>
            <p:ph idx="1"/>
          </p:nvPr>
        </p:nvSpPr>
        <p:spPr>
          <a:xfrm>
            <a:off x="1066800" y="4038601"/>
            <a:ext cx="7848600" cy="2317749"/>
          </a:xfrm>
        </p:spPr>
        <p:txBody>
          <a:bodyPr>
            <a:normAutofit fontScale="70000" lnSpcReduction="20000"/>
          </a:bodyPr>
          <a:lstStyle/>
          <a:p>
            <a:r>
              <a:rPr lang="en-US" sz="2900" dirty="0" smtClean="0"/>
              <a:t>Used </a:t>
            </a:r>
            <a:r>
              <a:rPr lang="en-US" sz="2900" dirty="0"/>
              <a:t>water is </a:t>
            </a:r>
            <a:r>
              <a:rPr lang="en-US" sz="2900" dirty="0" smtClean="0"/>
              <a:t>wastewater that </a:t>
            </a:r>
            <a:r>
              <a:rPr lang="en-US" sz="2900" dirty="0"/>
              <a:t>comes from our sinks, showers, and </a:t>
            </a:r>
            <a:r>
              <a:rPr lang="en-US" sz="2900" dirty="0" smtClean="0"/>
              <a:t>toilets </a:t>
            </a:r>
            <a:r>
              <a:rPr lang="en-US" sz="2900" dirty="0"/>
              <a:t>and from commercial, industrial, and agricultural </a:t>
            </a:r>
            <a:r>
              <a:rPr lang="en-US" sz="2900" dirty="0" smtClean="0"/>
              <a:t>activities. </a:t>
            </a:r>
          </a:p>
          <a:p>
            <a:r>
              <a:rPr lang="en-US" sz="2900" dirty="0" smtClean="0"/>
              <a:t>The </a:t>
            </a:r>
            <a:r>
              <a:rPr lang="en-US" sz="2900" dirty="0"/>
              <a:t>term also includes stormwater runoff, which occurs when rainfall carries road salts, oil, grease, chemicals, and debris from impermeable surfaces into our waterways</a:t>
            </a:r>
          </a:p>
          <a:p>
            <a:r>
              <a:rPr lang="en-US" sz="2900" dirty="0"/>
              <a:t>More than 80 percent of the world’s wastewater flows back into the environment without being treated or </a:t>
            </a:r>
            <a:r>
              <a:rPr lang="en-US" sz="2900" dirty="0" smtClean="0"/>
              <a:t>reused.</a:t>
            </a:r>
            <a:endParaRPr lang="en-US" sz="29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417638"/>
            <a:ext cx="6172200" cy="2426446"/>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76</a:t>
            </a:fld>
            <a:endParaRPr lang="en-US"/>
          </a:p>
        </p:txBody>
      </p:sp>
    </p:spTree>
    <p:extLst>
      <p:ext uri="{BB962C8B-B14F-4D97-AF65-F5344CB8AC3E}">
        <p14:creationId xmlns:p14="http://schemas.microsoft.com/office/powerpoint/2010/main" val="10729288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Sediment</a:t>
            </a:r>
          </a:p>
        </p:txBody>
      </p:sp>
      <p:sp>
        <p:nvSpPr>
          <p:cNvPr id="3" name="Content Placeholder 2"/>
          <p:cNvSpPr>
            <a:spLocks noGrp="1"/>
          </p:cNvSpPr>
          <p:nvPr>
            <p:ph idx="1"/>
          </p:nvPr>
        </p:nvSpPr>
        <p:spPr>
          <a:xfrm>
            <a:off x="1447800" y="1600200"/>
            <a:ext cx="4191000" cy="5257800"/>
          </a:xfrm>
        </p:spPr>
        <p:txBody>
          <a:bodyPr>
            <a:normAutofit/>
          </a:bodyPr>
          <a:lstStyle/>
          <a:p>
            <a:r>
              <a:rPr lang="en-US" sz="2000" dirty="0" smtClean="0"/>
              <a:t>Soil </a:t>
            </a:r>
            <a:r>
              <a:rPr lang="en-US" sz="2000" dirty="0"/>
              <a:t>washed from its source and </a:t>
            </a:r>
            <a:r>
              <a:rPr lang="en-US" sz="2000" dirty="0" smtClean="0"/>
              <a:t>deposited where </a:t>
            </a:r>
            <a:r>
              <a:rPr lang="en-US" sz="2000" dirty="0"/>
              <a:t>it is not wanted is called sediment. </a:t>
            </a:r>
            <a:endParaRPr lang="en-US" sz="2000" dirty="0" smtClean="0"/>
          </a:p>
          <a:p>
            <a:r>
              <a:rPr lang="en-US" sz="2000" dirty="0" smtClean="0"/>
              <a:t>It </a:t>
            </a:r>
            <a:r>
              <a:rPr lang="en-US" sz="2000" dirty="0"/>
              <a:t>is estimated </a:t>
            </a:r>
            <a:r>
              <a:rPr lang="en-US" sz="2000" dirty="0" smtClean="0"/>
              <a:t>that about </a:t>
            </a:r>
            <a:r>
              <a:rPr lang="en-US" sz="2000" dirty="0"/>
              <a:t>half of the soil that erodes each year in the United </a:t>
            </a:r>
            <a:r>
              <a:rPr lang="en-US" sz="2000" dirty="0" smtClean="0"/>
              <a:t>States reaches </a:t>
            </a:r>
            <a:r>
              <a:rPr lang="en-US" sz="2000" dirty="0"/>
              <a:t>our rivers, streams, and lakes</a:t>
            </a:r>
            <a:r>
              <a:rPr lang="en-US" sz="2000" dirty="0" smtClean="0"/>
              <a:t>.</a:t>
            </a:r>
            <a:r>
              <a:rPr lang="en-US" sz="2000" dirty="0"/>
              <a:t> </a:t>
            </a:r>
            <a:endParaRPr lang="en-US" sz="2000" dirty="0" smtClean="0"/>
          </a:p>
          <a:p>
            <a:r>
              <a:rPr lang="en-US" sz="2000" dirty="0" smtClean="0"/>
              <a:t>Much </a:t>
            </a:r>
            <a:r>
              <a:rPr lang="en-US" sz="2000" dirty="0"/>
              <a:t>of the sediment in surface </a:t>
            </a:r>
            <a:r>
              <a:rPr lang="en-US" sz="2000" dirty="0" smtClean="0"/>
              <a:t>waters comes </a:t>
            </a:r>
            <a:r>
              <a:rPr lang="en-US" sz="2000" dirty="0"/>
              <a:t>from erosion on poorly managed </a:t>
            </a:r>
            <a:r>
              <a:rPr lang="en-US" sz="2000" dirty="0" smtClean="0"/>
              <a:t>rural lands</a:t>
            </a:r>
            <a:r>
              <a:rPr lang="en-US" sz="2000" dirty="0"/>
              <a:t>, but a good deal comes from </a:t>
            </a:r>
            <a:r>
              <a:rPr lang="en-US" sz="2000" dirty="0" smtClean="0"/>
              <a:t>unprotected areas </a:t>
            </a:r>
            <a:r>
              <a:rPr lang="en-US" sz="2000" dirty="0"/>
              <a:t>in or near cities, such as urban </a:t>
            </a:r>
            <a:r>
              <a:rPr lang="en-US" sz="2000" dirty="0" smtClean="0"/>
              <a:t>construction sites</a:t>
            </a:r>
            <a:r>
              <a:rPr lang="en-US" sz="20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600200"/>
            <a:ext cx="3208338" cy="3208338"/>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77</a:t>
            </a:fld>
            <a:endParaRPr lang="en-US"/>
          </a:p>
        </p:txBody>
      </p:sp>
    </p:spTree>
    <p:extLst>
      <p:ext uri="{BB962C8B-B14F-4D97-AF65-F5344CB8AC3E}">
        <p14:creationId xmlns:p14="http://schemas.microsoft.com/office/powerpoint/2010/main" val="175644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Organic Chemicals</a:t>
            </a:r>
          </a:p>
        </p:txBody>
      </p:sp>
      <p:sp>
        <p:nvSpPr>
          <p:cNvPr id="3" name="Content Placeholder 2"/>
          <p:cNvSpPr>
            <a:spLocks noGrp="1"/>
          </p:cNvSpPr>
          <p:nvPr>
            <p:ph idx="1"/>
          </p:nvPr>
        </p:nvSpPr>
        <p:spPr>
          <a:xfrm>
            <a:off x="1447800" y="4572000"/>
            <a:ext cx="7239000" cy="2137569"/>
          </a:xfrm>
        </p:spPr>
        <p:txBody>
          <a:bodyPr>
            <a:normAutofit fontScale="62500" lnSpcReduction="20000"/>
          </a:bodyPr>
          <a:lstStyle/>
          <a:p>
            <a:r>
              <a:rPr lang="en-US" dirty="0" smtClean="0"/>
              <a:t>Many </a:t>
            </a:r>
            <a:r>
              <a:rPr lang="en-US" dirty="0"/>
              <a:t>materials that pollute water are organic chemicals, </a:t>
            </a:r>
            <a:r>
              <a:rPr lang="en-US" dirty="0" smtClean="0"/>
              <a:t>such as </a:t>
            </a:r>
            <a:r>
              <a:rPr lang="en-US" dirty="0"/>
              <a:t>pesticides and herbicides, insecticides, fungicides, and </a:t>
            </a:r>
            <a:r>
              <a:rPr lang="en-US" dirty="0" smtClean="0"/>
              <a:t>petroleum derivatives</a:t>
            </a:r>
            <a:r>
              <a:rPr lang="en-US" dirty="0"/>
              <a:t>. </a:t>
            </a:r>
            <a:endParaRPr lang="en-US" dirty="0" smtClean="0"/>
          </a:p>
          <a:p>
            <a:r>
              <a:rPr lang="en-US" dirty="0" smtClean="0"/>
              <a:t>These </a:t>
            </a:r>
            <a:r>
              <a:rPr lang="en-US" dirty="0"/>
              <a:t>and other chemicals enter the water </a:t>
            </a:r>
            <a:r>
              <a:rPr lang="en-US" dirty="0" smtClean="0"/>
              <a:t>by being </a:t>
            </a:r>
            <a:r>
              <a:rPr lang="en-US" dirty="0"/>
              <a:t>washed off the land. </a:t>
            </a:r>
            <a:endParaRPr lang="en-US" dirty="0" smtClean="0"/>
          </a:p>
          <a:p>
            <a:r>
              <a:rPr lang="en-US" dirty="0" smtClean="0"/>
              <a:t>They </a:t>
            </a:r>
            <a:r>
              <a:rPr lang="en-US" dirty="0"/>
              <a:t>usually move with soil </a:t>
            </a:r>
            <a:r>
              <a:rPr lang="en-US" dirty="0" smtClean="0"/>
              <a:t>particles carried </a:t>
            </a:r>
            <a:r>
              <a:rPr lang="en-US" dirty="0"/>
              <a:t>by runoff—another important reason for </a:t>
            </a:r>
            <a:r>
              <a:rPr lang="en-US" dirty="0" smtClean="0"/>
              <a:t>controlling erosion </a:t>
            </a:r>
            <a:r>
              <a:rPr lang="en-US" dirty="0"/>
              <a:t>and runoff</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417638"/>
            <a:ext cx="4572000" cy="3028950"/>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78</a:t>
            </a:fld>
            <a:endParaRPr lang="en-US"/>
          </a:p>
        </p:txBody>
      </p:sp>
    </p:spTree>
    <p:extLst>
      <p:ext uri="{BB962C8B-B14F-4D97-AF65-F5344CB8AC3E}">
        <p14:creationId xmlns:p14="http://schemas.microsoft.com/office/powerpoint/2010/main" val="2508029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Salts and Mineral Substances</a:t>
            </a:r>
          </a:p>
        </p:txBody>
      </p:sp>
      <p:sp>
        <p:nvSpPr>
          <p:cNvPr id="3" name="Content Placeholder 2"/>
          <p:cNvSpPr>
            <a:spLocks noGrp="1"/>
          </p:cNvSpPr>
          <p:nvPr>
            <p:ph idx="1"/>
          </p:nvPr>
        </p:nvSpPr>
        <p:spPr>
          <a:xfrm>
            <a:off x="1219200" y="4724400"/>
            <a:ext cx="7467600" cy="2133600"/>
          </a:xfrm>
        </p:spPr>
        <p:txBody>
          <a:bodyPr>
            <a:normAutofit/>
          </a:bodyPr>
          <a:lstStyle/>
          <a:p>
            <a:r>
              <a:rPr lang="en-US" sz="2000" dirty="0"/>
              <a:t>Salt levels are rising in freshwater lakes and streams from road salting and oil and gas </a:t>
            </a:r>
            <a:r>
              <a:rPr lang="en-US" sz="2000" dirty="0" smtClean="0"/>
              <a:t>wastewater.</a:t>
            </a:r>
          </a:p>
          <a:p>
            <a:r>
              <a:rPr lang="en-US" sz="2000" dirty="0" smtClean="0"/>
              <a:t>Salt </a:t>
            </a:r>
            <a:r>
              <a:rPr lang="en-US" sz="2000" dirty="0"/>
              <a:t>is a major </a:t>
            </a:r>
            <a:r>
              <a:rPr lang="en-US" sz="2000" dirty="0" smtClean="0"/>
              <a:t>irrigation problem </a:t>
            </a:r>
            <a:r>
              <a:rPr lang="en-US" sz="2000" dirty="0"/>
              <a:t>in the </a:t>
            </a:r>
            <a:r>
              <a:rPr lang="en-US" sz="2000" dirty="0" smtClean="0"/>
              <a:t>Southwest and improved </a:t>
            </a:r>
            <a:r>
              <a:rPr lang="en-US" sz="2000" dirty="0"/>
              <a:t>management of </a:t>
            </a:r>
            <a:r>
              <a:rPr lang="en-US" sz="2000" dirty="0" smtClean="0"/>
              <a:t>water used </a:t>
            </a:r>
            <a:r>
              <a:rPr lang="en-US" sz="2000" dirty="0"/>
              <a:t>for irrigation can help ease this problem</a:t>
            </a:r>
            <a:r>
              <a:rPr lang="en-US" sz="2000" dirty="0" smtClean="0"/>
              <a:t>.</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453852"/>
            <a:ext cx="4457757" cy="2973289"/>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79</a:t>
            </a:fld>
            <a:endParaRPr lang="en-US"/>
          </a:p>
        </p:txBody>
      </p:sp>
      <p:pic>
        <p:nvPicPr>
          <p:cNvPr id="7" name="Picture 6"/>
          <p:cNvPicPr>
            <a:picLocks noChangeAspect="1"/>
          </p:cNvPicPr>
          <p:nvPr/>
        </p:nvPicPr>
        <p:blipFill>
          <a:blip r:embed="rId3"/>
          <a:stretch>
            <a:fillRect/>
          </a:stretch>
        </p:blipFill>
        <p:spPr>
          <a:xfrm>
            <a:off x="6400800" y="1453852"/>
            <a:ext cx="1982193" cy="2973289"/>
          </a:xfrm>
          <a:prstGeom prst="rect">
            <a:avLst/>
          </a:prstGeom>
        </p:spPr>
      </p:pic>
    </p:spTree>
    <p:extLst>
      <p:ext uri="{BB962C8B-B14F-4D97-AF65-F5344CB8AC3E}">
        <p14:creationId xmlns:p14="http://schemas.microsoft.com/office/powerpoint/2010/main" val="2175472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Formation of Soil</a:t>
            </a:r>
            <a:endParaRPr lang="en-US" dirty="0">
              <a:solidFill>
                <a:schemeClr val="bg1"/>
              </a:solidFill>
            </a:endParaRPr>
          </a:p>
        </p:txBody>
      </p:sp>
      <p:sp>
        <p:nvSpPr>
          <p:cNvPr id="3" name="Content Placeholder 2"/>
          <p:cNvSpPr>
            <a:spLocks noGrp="1"/>
          </p:cNvSpPr>
          <p:nvPr>
            <p:ph idx="1"/>
          </p:nvPr>
        </p:nvSpPr>
        <p:spPr>
          <a:xfrm>
            <a:off x="1219200" y="4996742"/>
            <a:ext cx="7696200" cy="1708858"/>
          </a:xfrm>
        </p:spPr>
        <p:txBody>
          <a:bodyPr>
            <a:noAutofit/>
          </a:bodyPr>
          <a:lstStyle/>
          <a:p>
            <a:pPr eaLnBrk="0" fontAlgn="base" hangingPunct="0">
              <a:spcBef>
                <a:spcPct val="0"/>
              </a:spcBef>
              <a:spcAft>
                <a:spcPct val="0"/>
              </a:spcAft>
            </a:pPr>
            <a:r>
              <a:rPr lang="en-US" altLang="en-US" sz="2000" dirty="0"/>
              <a:t>The formation of soil begins with the weathering of bare rock and sediment surfaces that disintegrate under the influence of climate. </a:t>
            </a:r>
            <a:endParaRPr lang="en-US" altLang="en-US" sz="2000" dirty="0" smtClean="0"/>
          </a:p>
          <a:p>
            <a:pPr eaLnBrk="0" fontAlgn="base" hangingPunct="0">
              <a:spcBef>
                <a:spcPct val="0"/>
              </a:spcBef>
              <a:spcAft>
                <a:spcPct val="0"/>
              </a:spcAft>
            </a:pPr>
            <a:r>
              <a:rPr lang="en-US" altLang="en-US" sz="2000" dirty="0" smtClean="0"/>
              <a:t>Freezing </a:t>
            </a:r>
            <a:r>
              <a:rPr lang="en-US" altLang="en-US" sz="2000" dirty="0"/>
              <a:t>and thawing, wind, water and gravity break soil parent material into smaller units or cause solid rock to crack. </a:t>
            </a:r>
          </a:p>
          <a:p>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307471"/>
            <a:ext cx="5885395" cy="3689271"/>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8</a:t>
            </a:fld>
            <a:endParaRPr lang="en-US"/>
          </a:p>
        </p:txBody>
      </p:sp>
    </p:spTree>
    <p:extLst>
      <p:ext uri="{BB962C8B-B14F-4D97-AF65-F5344CB8AC3E}">
        <p14:creationId xmlns:p14="http://schemas.microsoft.com/office/powerpoint/2010/main" val="35147073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Acid Mine Wastes</a:t>
            </a:r>
            <a:endParaRPr lang="en-US" dirty="0">
              <a:solidFill>
                <a:schemeClr val="bg1"/>
              </a:solidFill>
            </a:endParaRPr>
          </a:p>
        </p:txBody>
      </p:sp>
      <p:sp>
        <p:nvSpPr>
          <p:cNvPr id="3" name="Content Placeholder 2"/>
          <p:cNvSpPr>
            <a:spLocks noGrp="1"/>
          </p:cNvSpPr>
          <p:nvPr>
            <p:ph idx="1"/>
          </p:nvPr>
        </p:nvSpPr>
        <p:spPr>
          <a:xfrm>
            <a:off x="1329469" y="1463675"/>
            <a:ext cx="4114800" cy="5257800"/>
          </a:xfrm>
        </p:spPr>
        <p:txBody>
          <a:bodyPr>
            <a:normAutofit fontScale="62500" lnSpcReduction="20000"/>
          </a:bodyPr>
          <a:lstStyle/>
          <a:p>
            <a:r>
              <a:rPr lang="en-US" dirty="0" smtClean="0"/>
              <a:t>Acid-mine </a:t>
            </a:r>
            <a:r>
              <a:rPr lang="en-US" dirty="0"/>
              <a:t>waste </a:t>
            </a:r>
            <a:r>
              <a:rPr lang="en-US" dirty="0" smtClean="0"/>
              <a:t>has </a:t>
            </a:r>
            <a:r>
              <a:rPr lang="en-US" dirty="0"/>
              <a:t>severely damaged some </a:t>
            </a:r>
            <a:r>
              <a:rPr lang="en-US" dirty="0" smtClean="0"/>
              <a:t>streams and </a:t>
            </a:r>
            <a:r>
              <a:rPr lang="en-US" dirty="0"/>
              <a:t>rivers. </a:t>
            </a:r>
            <a:endParaRPr lang="en-US" dirty="0" smtClean="0"/>
          </a:p>
          <a:p>
            <a:r>
              <a:rPr lang="en-US" dirty="0" smtClean="0"/>
              <a:t>Coal </a:t>
            </a:r>
            <a:r>
              <a:rPr lang="en-US" dirty="0"/>
              <a:t>and other minerals are frequently mined </a:t>
            </a:r>
            <a:r>
              <a:rPr lang="en-US" dirty="0" smtClean="0"/>
              <a:t>by using </a:t>
            </a:r>
            <a:r>
              <a:rPr lang="en-US" dirty="0"/>
              <a:t>huge machines to strip away layers of soil and rock </a:t>
            </a:r>
            <a:r>
              <a:rPr lang="en-US" dirty="0" smtClean="0"/>
              <a:t>so that </a:t>
            </a:r>
            <a:r>
              <a:rPr lang="en-US" dirty="0"/>
              <a:t>the minerals can be scooped up and hauled </a:t>
            </a:r>
            <a:r>
              <a:rPr lang="en-US" dirty="0" smtClean="0"/>
              <a:t>away by a process called </a:t>
            </a:r>
            <a:r>
              <a:rPr lang="en-US" i="1" dirty="0" smtClean="0"/>
              <a:t>strip </a:t>
            </a:r>
            <a:r>
              <a:rPr lang="en-US" i="1" dirty="0"/>
              <a:t>mining. </a:t>
            </a:r>
            <a:endParaRPr lang="en-US" i="1" dirty="0" smtClean="0"/>
          </a:p>
          <a:p>
            <a:r>
              <a:rPr lang="en-US" dirty="0" smtClean="0"/>
              <a:t>The </a:t>
            </a:r>
            <a:r>
              <a:rPr lang="en-US" dirty="0"/>
              <a:t>waste materials from this type of </a:t>
            </a:r>
            <a:r>
              <a:rPr lang="en-US" dirty="0" smtClean="0"/>
              <a:t>mining contain </a:t>
            </a:r>
            <a:r>
              <a:rPr lang="en-US" dirty="0"/>
              <a:t>chemicals such as sulfur, which, when </a:t>
            </a:r>
            <a:r>
              <a:rPr lang="en-US" dirty="0" smtClean="0"/>
              <a:t>combined with </a:t>
            </a:r>
            <a:r>
              <a:rPr lang="en-US" dirty="0"/>
              <a:t>water from rain or snow, form strong acids. </a:t>
            </a:r>
            <a:endParaRPr lang="en-US" dirty="0" smtClean="0"/>
          </a:p>
          <a:p>
            <a:r>
              <a:rPr lang="en-US" dirty="0" smtClean="0"/>
              <a:t>If </a:t>
            </a:r>
            <a:r>
              <a:rPr lang="en-US" dirty="0"/>
              <a:t>enough </a:t>
            </a:r>
            <a:r>
              <a:rPr lang="en-US" dirty="0" smtClean="0"/>
              <a:t>of this </a:t>
            </a:r>
            <a:r>
              <a:rPr lang="en-US" dirty="0"/>
              <a:t>acid water gets into a creek or river, no aquatic plants </a:t>
            </a:r>
            <a:r>
              <a:rPr lang="en-US" dirty="0" smtClean="0"/>
              <a:t>or animals </a:t>
            </a:r>
            <a:r>
              <a:rPr lang="en-US" dirty="0"/>
              <a:t>can survive.</a:t>
            </a:r>
          </a:p>
        </p:txBody>
      </p:sp>
      <p:sp>
        <p:nvSpPr>
          <p:cNvPr id="5" name="Slide Number Placeholder 4"/>
          <p:cNvSpPr>
            <a:spLocks noGrp="1"/>
          </p:cNvSpPr>
          <p:nvPr>
            <p:ph type="sldNum" sz="quarter" idx="12"/>
          </p:nvPr>
        </p:nvSpPr>
        <p:spPr/>
        <p:txBody>
          <a:bodyPr/>
          <a:lstStyle/>
          <a:p>
            <a:fld id="{9DAB3369-7666-44EB-AEA9-5FA9440DB40A}" type="slidenum">
              <a:rPr lang="en-US" smtClean="0"/>
              <a:pPr/>
              <a:t>80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852" y="1417638"/>
            <a:ext cx="2983126" cy="4525962"/>
          </a:xfrm>
          <a:prstGeom prst="rect">
            <a:avLst/>
          </a:prstGeom>
        </p:spPr>
      </p:pic>
      <p:sp>
        <p:nvSpPr>
          <p:cNvPr id="7" name="Rectangle 6"/>
          <p:cNvSpPr/>
          <p:nvPr/>
        </p:nvSpPr>
        <p:spPr>
          <a:xfrm>
            <a:off x="5581708" y="5943600"/>
            <a:ext cx="3287414" cy="646331"/>
          </a:xfrm>
          <a:prstGeom prst="rect">
            <a:avLst/>
          </a:prstGeom>
        </p:spPr>
        <p:txBody>
          <a:bodyPr wrap="square">
            <a:spAutoFit/>
          </a:bodyPr>
          <a:lstStyle/>
          <a:p>
            <a:r>
              <a:rPr lang="en-US" dirty="0" smtClean="0"/>
              <a:t>A </a:t>
            </a:r>
            <a:r>
              <a:rPr lang="en-US" dirty="0"/>
              <a:t>stream receiving acid drainage from surface coal </a:t>
            </a:r>
            <a:r>
              <a:rPr lang="en-US" dirty="0" smtClean="0"/>
              <a:t>mining.</a:t>
            </a:r>
            <a:endParaRPr lang="en-US" dirty="0"/>
          </a:p>
        </p:txBody>
      </p:sp>
    </p:spTree>
    <p:extLst>
      <p:ext uri="{BB962C8B-B14F-4D97-AF65-F5344CB8AC3E}">
        <p14:creationId xmlns:p14="http://schemas.microsoft.com/office/powerpoint/2010/main" val="21279410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Oil Pollution</a:t>
            </a:r>
            <a:endParaRPr lang="en-US" dirty="0">
              <a:solidFill>
                <a:schemeClr val="bg1"/>
              </a:solidFill>
            </a:endParaRPr>
          </a:p>
        </p:txBody>
      </p:sp>
      <p:sp>
        <p:nvSpPr>
          <p:cNvPr id="3" name="Content Placeholder 2"/>
          <p:cNvSpPr>
            <a:spLocks noGrp="1"/>
          </p:cNvSpPr>
          <p:nvPr>
            <p:ph idx="1"/>
          </p:nvPr>
        </p:nvSpPr>
        <p:spPr>
          <a:xfrm>
            <a:off x="1496085" y="4770437"/>
            <a:ext cx="7086600" cy="2087563"/>
          </a:xfrm>
        </p:spPr>
        <p:txBody>
          <a:bodyPr>
            <a:normAutofit fontScale="62500" lnSpcReduction="20000"/>
          </a:bodyPr>
          <a:lstStyle/>
          <a:p>
            <a:r>
              <a:rPr lang="en-US" dirty="0" smtClean="0"/>
              <a:t>Big </a:t>
            </a:r>
            <a:r>
              <a:rPr lang="en-US" dirty="0"/>
              <a:t>spills may dominate headlines, but consumers account for the vast majority of oil pollution in our seas, including oil and gasoline that drips from millions of cars and trucks every day. </a:t>
            </a:r>
            <a:endParaRPr lang="en-US" dirty="0" smtClean="0"/>
          </a:p>
          <a:p>
            <a:r>
              <a:rPr lang="en-US" dirty="0" smtClean="0"/>
              <a:t>Moreover</a:t>
            </a:r>
            <a:r>
              <a:rPr lang="en-US" dirty="0"/>
              <a:t>, nearly half of the estimated 1 million tons of oil that makes its way into marine environments each year comes not from tanker spills but from land-based sources such as factories, farms, and cities.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452563"/>
            <a:ext cx="5029200" cy="3261122"/>
          </a:xfrm>
          <a:prstGeom prst="rect">
            <a:avLst/>
          </a:prstGeom>
        </p:spPr>
      </p:pic>
      <p:sp>
        <p:nvSpPr>
          <p:cNvPr id="5" name="Slide Number Placeholder 4"/>
          <p:cNvSpPr>
            <a:spLocks noGrp="1"/>
          </p:cNvSpPr>
          <p:nvPr>
            <p:ph type="sldNum" sz="quarter" idx="12"/>
          </p:nvPr>
        </p:nvSpPr>
        <p:spPr/>
        <p:txBody>
          <a:bodyPr/>
          <a:lstStyle/>
          <a:p>
            <a:fld id="{9DAB3369-7666-44EB-AEA9-5FA9440DB40A}" type="slidenum">
              <a:rPr lang="en-US" smtClean="0"/>
              <a:pPr/>
              <a:t>81</a:t>
            </a:fld>
            <a:endParaRPr lang="en-US"/>
          </a:p>
        </p:txBody>
      </p:sp>
    </p:spTree>
    <p:extLst>
      <p:ext uri="{BB962C8B-B14F-4D97-AF65-F5344CB8AC3E}">
        <p14:creationId xmlns:p14="http://schemas.microsoft.com/office/powerpoint/2010/main" val="370080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Radioactive Substances</a:t>
            </a:r>
          </a:p>
        </p:txBody>
      </p:sp>
      <p:sp>
        <p:nvSpPr>
          <p:cNvPr id="3" name="Content Placeholder 2"/>
          <p:cNvSpPr>
            <a:spLocks noGrp="1"/>
          </p:cNvSpPr>
          <p:nvPr>
            <p:ph idx="1"/>
          </p:nvPr>
        </p:nvSpPr>
        <p:spPr>
          <a:xfrm>
            <a:off x="1600200" y="1600200"/>
            <a:ext cx="4267200" cy="5257800"/>
          </a:xfrm>
        </p:spPr>
        <p:txBody>
          <a:bodyPr>
            <a:normAutofit fontScale="62500" lnSpcReduction="20000"/>
          </a:bodyPr>
          <a:lstStyle/>
          <a:p>
            <a:r>
              <a:rPr lang="en-US" b="1" dirty="0" smtClean="0"/>
              <a:t>Radioactive Waste</a:t>
            </a:r>
            <a:r>
              <a:rPr lang="en-US" dirty="0" smtClean="0"/>
              <a:t> </a:t>
            </a:r>
            <a:r>
              <a:rPr lang="en-US" dirty="0"/>
              <a:t>is any pollution that emits radiation beyond what is naturally released by the environment. </a:t>
            </a:r>
            <a:endParaRPr lang="en-US" dirty="0" smtClean="0"/>
          </a:p>
          <a:p>
            <a:r>
              <a:rPr lang="en-US" dirty="0" smtClean="0"/>
              <a:t>It’s </a:t>
            </a:r>
            <a:r>
              <a:rPr lang="en-US" dirty="0"/>
              <a:t>generated by uranium mining, nuclear power plants, and the production and testing of military weapons, as well as by universities and hospitals that use radioactive materials for research and medicine. </a:t>
            </a:r>
            <a:endParaRPr lang="en-US" dirty="0" smtClean="0"/>
          </a:p>
          <a:p>
            <a:r>
              <a:rPr lang="en-US" dirty="0" smtClean="0"/>
              <a:t>Radioactive </a:t>
            </a:r>
            <a:r>
              <a:rPr lang="en-US" dirty="0"/>
              <a:t>waste can persist in the environment for thousands of years, making disposal a major challenge. </a:t>
            </a:r>
            <a:endParaRPr lang="en-US" dirty="0" smtClean="0"/>
          </a:p>
          <a:p>
            <a:r>
              <a:rPr lang="en-US" dirty="0" smtClean="0"/>
              <a:t>Accidentally </a:t>
            </a:r>
            <a:r>
              <a:rPr lang="en-US" dirty="0"/>
              <a:t>released or improperly disposed of contaminants threaten groundwater, surface water, and marine resources.</a:t>
            </a:r>
          </a:p>
          <a:p>
            <a:endParaRPr lang="en-US" dirty="0"/>
          </a:p>
        </p:txBody>
      </p:sp>
      <p:sp>
        <p:nvSpPr>
          <p:cNvPr id="4" name="Slide Number Placeholder 3"/>
          <p:cNvSpPr>
            <a:spLocks noGrp="1"/>
          </p:cNvSpPr>
          <p:nvPr>
            <p:ph type="sldNum" sz="quarter" idx="12"/>
          </p:nvPr>
        </p:nvSpPr>
        <p:spPr/>
        <p:txBody>
          <a:bodyPr/>
          <a:lstStyle/>
          <a:p>
            <a:fld id="{9DAB3369-7666-44EB-AEA9-5FA9440DB40A}" type="slidenum">
              <a:rPr lang="en-US" smtClean="0"/>
              <a:pPr/>
              <a:t>82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1238" y="4644438"/>
            <a:ext cx="1753609" cy="140288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1238" y="3235597"/>
            <a:ext cx="2695562" cy="13469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585" y="4644974"/>
            <a:ext cx="914215" cy="13767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238" y="1417638"/>
            <a:ext cx="2695562" cy="1779492"/>
          </a:xfrm>
          <a:prstGeom prst="rect">
            <a:avLst/>
          </a:prstGeom>
        </p:spPr>
      </p:pic>
    </p:spTree>
    <p:extLst>
      <p:ext uri="{BB962C8B-B14F-4D97-AF65-F5344CB8AC3E}">
        <p14:creationId xmlns:p14="http://schemas.microsoft.com/office/powerpoint/2010/main" val="13879767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Thermal Pollution</a:t>
            </a:r>
            <a:endParaRPr lang="en-US" dirty="0">
              <a:solidFill>
                <a:schemeClr val="bg1"/>
              </a:solidFill>
            </a:endParaRPr>
          </a:p>
        </p:txBody>
      </p:sp>
      <p:sp>
        <p:nvSpPr>
          <p:cNvPr id="3" name="Content Placeholder 2"/>
          <p:cNvSpPr>
            <a:spLocks noGrp="1"/>
          </p:cNvSpPr>
          <p:nvPr>
            <p:ph idx="1"/>
          </p:nvPr>
        </p:nvSpPr>
        <p:spPr>
          <a:xfrm>
            <a:off x="1447800" y="1600200"/>
            <a:ext cx="4114800" cy="4525963"/>
          </a:xfrm>
        </p:spPr>
        <p:txBody>
          <a:bodyPr>
            <a:normAutofit fontScale="62500" lnSpcReduction="20000"/>
          </a:bodyPr>
          <a:lstStyle/>
          <a:p>
            <a:r>
              <a:rPr lang="en-US" b="1" dirty="0" smtClean="0"/>
              <a:t>Thermal </a:t>
            </a:r>
            <a:r>
              <a:rPr lang="en-US" b="1" dirty="0"/>
              <a:t>Pollution </a:t>
            </a:r>
            <a:r>
              <a:rPr lang="en-US" dirty="0" smtClean="0"/>
              <a:t>comes </a:t>
            </a:r>
            <a:r>
              <a:rPr lang="en-US" dirty="0"/>
              <a:t>from hot </a:t>
            </a:r>
            <a:r>
              <a:rPr lang="en-US" dirty="0" smtClean="0"/>
              <a:t>water </a:t>
            </a:r>
            <a:r>
              <a:rPr lang="en-US" dirty="0"/>
              <a:t>being dumped into a body </a:t>
            </a:r>
            <a:r>
              <a:rPr lang="en-US" dirty="0" smtClean="0"/>
              <a:t>of water </a:t>
            </a:r>
            <a:r>
              <a:rPr lang="en-US" dirty="0" smtClean="0"/>
              <a:t>changing its temperature </a:t>
            </a:r>
            <a:r>
              <a:rPr lang="en-US" dirty="0"/>
              <a:t>so that </a:t>
            </a:r>
            <a:r>
              <a:rPr lang="en-US" dirty="0" smtClean="0"/>
              <a:t>it is </a:t>
            </a:r>
            <a:r>
              <a:rPr lang="en-US" dirty="0"/>
              <a:t>less </a:t>
            </a:r>
            <a:r>
              <a:rPr lang="en-US" dirty="0" smtClean="0"/>
              <a:t>useful.</a:t>
            </a:r>
          </a:p>
          <a:p>
            <a:r>
              <a:rPr lang="en-US" dirty="0"/>
              <a:t>When large amounts of water are used for cooling purposes in industrial processes, air conditioning, electric power production, and other ways, the stream’s temperature can be </a:t>
            </a:r>
            <a:r>
              <a:rPr lang="en-US" dirty="0" smtClean="0"/>
              <a:t>raised.</a:t>
            </a:r>
            <a:endParaRPr lang="en-US" dirty="0"/>
          </a:p>
          <a:p>
            <a:r>
              <a:rPr lang="en-US" dirty="0" smtClean="0"/>
              <a:t>It is </a:t>
            </a:r>
            <a:r>
              <a:rPr lang="en-US" dirty="0" smtClean="0"/>
              <a:t>a </a:t>
            </a:r>
            <a:r>
              <a:rPr lang="en-US" dirty="0"/>
              <a:t>growing </a:t>
            </a:r>
            <a:r>
              <a:rPr lang="en-US" dirty="0" smtClean="0"/>
              <a:t>problem and many </a:t>
            </a:r>
            <a:r>
              <a:rPr lang="en-US" dirty="0"/>
              <a:t>aquatic plants </a:t>
            </a:r>
            <a:r>
              <a:rPr lang="en-US" dirty="0" smtClean="0"/>
              <a:t>and animals </a:t>
            </a:r>
            <a:r>
              <a:rPr lang="en-US" dirty="0"/>
              <a:t>cannot survive for long in lakes and streams </a:t>
            </a:r>
            <a:r>
              <a:rPr lang="en-US" dirty="0" smtClean="0"/>
              <a:t>where the </a:t>
            </a:r>
            <a:r>
              <a:rPr lang="en-US" dirty="0"/>
              <a:t>water temperature is </a:t>
            </a:r>
            <a:r>
              <a:rPr lang="en-US" dirty="0" smtClean="0"/>
              <a:t>much warmer than normal. </a:t>
            </a:r>
          </a:p>
        </p:txBody>
      </p:sp>
      <p:sp>
        <p:nvSpPr>
          <p:cNvPr id="4" name="Slide Number Placeholder 3"/>
          <p:cNvSpPr>
            <a:spLocks noGrp="1"/>
          </p:cNvSpPr>
          <p:nvPr>
            <p:ph type="sldNum" sz="quarter" idx="12"/>
          </p:nvPr>
        </p:nvSpPr>
        <p:spPr/>
        <p:txBody>
          <a:bodyPr/>
          <a:lstStyle/>
          <a:p>
            <a:fld id="{9DAB3369-7666-44EB-AEA9-5FA9440DB40A}" type="slidenum">
              <a:rPr lang="en-US" smtClean="0"/>
              <a:pPr/>
              <a:t>83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933055"/>
            <a:ext cx="3205286" cy="24119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842" y="1565165"/>
            <a:ext cx="3231601" cy="2209800"/>
          </a:xfrm>
          <a:prstGeom prst="rect">
            <a:avLst/>
          </a:prstGeom>
        </p:spPr>
      </p:pic>
    </p:spTree>
    <p:extLst>
      <p:ext uri="{BB962C8B-B14F-4D97-AF65-F5344CB8AC3E}">
        <p14:creationId xmlns:p14="http://schemas.microsoft.com/office/powerpoint/2010/main" val="173546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smtClean="0">
                <a:solidFill>
                  <a:schemeClr val="bg1"/>
                </a:solidFill>
              </a:rPr>
              <a:t>Effects of Water Pollution on Human Health</a:t>
            </a:r>
            <a:endParaRPr lang="en-US" sz="3600" dirty="0">
              <a:solidFill>
                <a:schemeClr val="bg1"/>
              </a:solidFill>
            </a:endParaRPr>
          </a:p>
        </p:txBody>
      </p:sp>
      <p:sp>
        <p:nvSpPr>
          <p:cNvPr id="3" name="Content Placeholder 2"/>
          <p:cNvSpPr>
            <a:spLocks noGrp="1"/>
          </p:cNvSpPr>
          <p:nvPr>
            <p:ph idx="1"/>
          </p:nvPr>
        </p:nvSpPr>
        <p:spPr>
          <a:xfrm>
            <a:off x="2890157" y="1417638"/>
            <a:ext cx="5943600" cy="5149851"/>
          </a:xfrm>
        </p:spPr>
        <p:txBody>
          <a:bodyPr>
            <a:noAutofit/>
          </a:bodyPr>
          <a:lstStyle/>
          <a:p>
            <a:r>
              <a:rPr lang="en-US" sz="2000" dirty="0" smtClean="0"/>
              <a:t>Water </a:t>
            </a:r>
            <a:r>
              <a:rPr lang="en-US" sz="2000" dirty="0"/>
              <a:t>pollution </a:t>
            </a:r>
            <a:r>
              <a:rPr lang="en-US" sz="2000" dirty="0" smtClean="0"/>
              <a:t>kills.</a:t>
            </a:r>
          </a:p>
          <a:p>
            <a:pPr lvl="1"/>
            <a:r>
              <a:rPr lang="en-US" sz="1800" dirty="0"/>
              <a:t>I</a:t>
            </a:r>
            <a:r>
              <a:rPr lang="en-US" sz="1800" dirty="0" smtClean="0"/>
              <a:t>t </a:t>
            </a:r>
            <a:r>
              <a:rPr lang="en-US" sz="1800" dirty="0"/>
              <a:t>caused 1.8 million deaths in </a:t>
            </a:r>
            <a:r>
              <a:rPr lang="en-US" sz="1800" dirty="0" smtClean="0"/>
              <a:t>2015. </a:t>
            </a:r>
          </a:p>
          <a:p>
            <a:r>
              <a:rPr lang="en-US" sz="2000" dirty="0" smtClean="0"/>
              <a:t>Contaminated </a:t>
            </a:r>
            <a:r>
              <a:rPr lang="en-US" sz="2000" dirty="0"/>
              <a:t>water can also make you ill. </a:t>
            </a:r>
            <a:endParaRPr lang="en-US" sz="2000" dirty="0" smtClean="0"/>
          </a:p>
          <a:p>
            <a:pPr lvl="1"/>
            <a:r>
              <a:rPr lang="en-US" sz="1800" dirty="0" smtClean="0"/>
              <a:t>Every </a:t>
            </a:r>
            <a:r>
              <a:rPr lang="en-US" sz="1800" dirty="0"/>
              <a:t>year, unsafe water sickens about 1 billion </a:t>
            </a:r>
            <a:r>
              <a:rPr lang="en-US" sz="1800" dirty="0" smtClean="0"/>
              <a:t>people and </a:t>
            </a:r>
            <a:r>
              <a:rPr lang="en-US" sz="1800" dirty="0"/>
              <a:t>low-income communities are disproportionately at risk because their homes are often closest to the most polluting industries.</a:t>
            </a:r>
          </a:p>
          <a:p>
            <a:pPr lvl="1"/>
            <a:r>
              <a:rPr lang="en-US" sz="1800" dirty="0"/>
              <a:t>Waterborne pathogens, in the form of disease-causing bacteria and viruses from human and animal waste, are a major cause of illness from contaminated drinking water. </a:t>
            </a:r>
            <a:endParaRPr lang="en-US" sz="1800" dirty="0" smtClean="0"/>
          </a:p>
          <a:p>
            <a:pPr lvl="1"/>
            <a:r>
              <a:rPr lang="en-US" sz="1800" dirty="0" smtClean="0"/>
              <a:t>Diseases </a:t>
            </a:r>
            <a:r>
              <a:rPr lang="en-US" sz="1800" dirty="0"/>
              <a:t>spread by unsafe water include cholera, giardia, and typhoid. </a:t>
            </a:r>
            <a:endParaRPr lang="en-US" sz="1800" dirty="0" smtClean="0"/>
          </a:p>
          <a:p>
            <a:r>
              <a:rPr lang="en-US" sz="2000" dirty="0" smtClean="0"/>
              <a:t>Even </a:t>
            </a:r>
            <a:r>
              <a:rPr lang="en-US" sz="2000" dirty="0"/>
              <a:t>in wealthy nations, accidental or illegal releases from sewage treatment facilities, as well as runoff from farms and urban areas, contribute harmful </a:t>
            </a:r>
            <a:r>
              <a:rPr lang="en-US" sz="2000" dirty="0" smtClean="0"/>
              <a:t>pathogens and chemicals </a:t>
            </a:r>
            <a:r>
              <a:rPr lang="en-US" sz="2000" dirty="0"/>
              <a:t>to waterways. </a:t>
            </a:r>
          </a:p>
          <a:p>
            <a:endParaRPr lang="en-US" sz="2000" dirty="0"/>
          </a:p>
        </p:txBody>
      </p:sp>
      <p:sp>
        <p:nvSpPr>
          <p:cNvPr id="4" name="Slide Number Placeholder 3"/>
          <p:cNvSpPr>
            <a:spLocks noGrp="1"/>
          </p:cNvSpPr>
          <p:nvPr>
            <p:ph type="sldNum" sz="quarter" idx="12"/>
          </p:nvPr>
        </p:nvSpPr>
        <p:spPr/>
        <p:txBody>
          <a:bodyPr/>
          <a:lstStyle/>
          <a:p>
            <a:fld id="{9DAB3369-7666-44EB-AEA9-5FA9440DB40A}" type="slidenum">
              <a:rPr lang="en-US" smtClean="0"/>
              <a:pPr/>
              <a:t>84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0"/>
            <a:ext cx="2661557" cy="3581400"/>
          </a:xfrm>
          <a:prstGeom prst="rect">
            <a:avLst/>
          </a:prstGeom>
        </p:spPr>
      </p:pic>
    </p:spTree>
    <p:extLst>
      <p:ext uri="{BB962C8B-B14F-4D97-AF65-F5344CB8AC3E}">
        <p14:creationId xmlns:p14="http://schemas.microsoft.com/office/powerpoint/2010/main" val="39723056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a:solidFill>
                  <a:schemeClr val="bg1"/>
                </a:solidFill>
              </a:rPr>
              <a:t>Effects </a:t>
            </a:r>
            <a:r>
              <a:rPr lang="en-US" sz="3600" dirty="0" smtClean="0">
                <a:solidFill>
                  <a:schemeClr val="bg1"/>
                </a:solidFill>
              </a:rPr>
              <a:t>of </a:t>
            </a:r>
            <a:r>
              <a:rPr lang="en-US" sz="3600" dirty="0">
                <a:solidFill>
                  <a:schemeClr val="bg1"/>
                </a:solidFill>
              </a:rPr>
              <a:t>Water Pollution </a:t>
            </a:r>
            <a:r>
              <a:rPr lang="en-US" sz="3600" dirty="0" smtClean="0">
                <a:solidFill>
                  <a:schemeClr val="bg1"/>
                </a:solidFill>
              </a:rPr>
              <a:t>on the </a:t>
            </a:r>
            <a:r>
              <a:rPr lang="en-US" sz="3600" dirty="0">
                <a:solidFill>
                  <a:schemeClr val="bg1"/>
                </a:solidFill>
              </a:rPr>
              <a:t>Environment</a:t>
            </a:r>
          </a:p>
        </p:txBody>
      </p:sp>
      <p:sp>
        <p:nvSpPr>
          <p:cNvPr id="3" name="Content Placeholder 2"/>
          <p:cNvSpPr>
            <a:spLocks noGrp="1"/>
          </p:cNvSpPr>
          <p:nvPr>
            <p:ph idx="1"/>
          </p:nvPr>
        </p:nvSpPr>
        <p:spPr>
          <a:xfrm>
            <a:off x="1295400" y="3873343"/>
            <a:ext cx="7620000" cy="2317750"/>
          </a:xfrm>
        </p:spPr>
        <p:txBody>
          <a:bodyPr>
            <a:normAutofit fontScale="62500" lnSpcReduction="20000"/>
          </a:bodyPr>
          <a:lstStyle/>
          <a:p>
            <a:r>
              <a:rPr lang="en-US" dirty="0" smtClean="0"/>
              <a:t>When </a:t>
            </a:r>
            <a:r>
              <a:rPr lang="en-US" dirty="0"/>
              <a:t>water pollution causes an algal bloom in a lake or marine environment, the proliferation of newly introduced nutrients stimulates plant and algae growth, which in turn reduces oxygen levels in the water. </a:t>
            </a:r>
            <a:endParaRPr lang="en-US" dirty="0" smtClean="0"/>
          </a:p>
          <a:p>
            <a:pPr lvl="1"/>
            <a:r>
              <a:rPr lang="en-US" dirty="0" smtClean="0"/>
              <a:t>This </a:t>
            </a:r>
            <a:r>
              <a:rPr lang="en-US" dirty="0"/>
              <a:t>dearth of oxygen, known as eutrophication, suffocates plants and animals and can create “dead zones,” where waters are essentially devoid of life. </a:t>
            </a:r>
            <a:endParaRPr lang="en-US" dirty="0" smtClean="0"/>
          </a:p>
          <a:p>
            <a:pPr lvl="1"/>
            <a:r>
              <a:rPr lang="en-US" dirty="0" smtClean="0"/>
              <a:t>In </a:t>
            </a:r>
            <a:r>
              <a:rPr lang="en-US" dirty="0"/>
              <a:t>certain cases, these harmful algal blooms can also produce neurotoxins that affect wildlife, from whales to sea turtles.</a:t>
            </a:r>
          </a:p>
          <a:p>
            <a:endParaRPr lang="en-US" dirty="0"/>
          </a:p>
        </p:txBody>
      </p:sp>
      <p:sp>
        <p:nvSpPr>
          <p:cNvPr id="4" name="Slide Number Placeholder 3"/>
          <p:cNvSpPr>
            <a:spLocks noGrp="1"/>
          </p:cNvSpPr>
          <p:nvPr>
            <p:ph type="sldNum" sz="quarter" idx="12"/>
          </p:nvPr>
        </p:nvSpPr>
        <p:spPr/>
        <p:txBody>
          <a:bodyPr/>
          <a:lstStyle/>
          <a:p>
            <a:fld id="{9DAB3369-7666-44EB-AEA9-5FA9440DB40A}" type="slidenum">
              <a:rPr lang="en-US" smtClean="0"/>
              <a:pPr/>
              <a:t>85</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267" y="1441137"/>
            <a:ext cx="4030133" cy="226695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336"/>
          <a:stretch/>
        </p:blipFill>
        <p:spPr>
          <a:xfrm>
            <a:off x="1219200" y="1439621"/>
            <a:ext cx="3586226" cy="2268466"/>
          </a:xfrm>
          <a:prstGeom prst="rect">
            <a:avLst/>
          </a:prstGeom>
        </p:spPr>
      </p:pic>
    </p:spTree>
    <p:extLst>
      <p:ext uri="{BB962C8B-B14F-4D97-AF65-F5344CB8AC3E}">
        <p14:creationId xmlns:p14="http://schemas.microsoft.com/office/powerpoint/2010/main" val="42079267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3600" dirty="0">
                <a:solidFill>
                  <a:schemeClr val="bg1"/>
                </a:solidFill>
              </a:rPr>
              <a:t>Effects of Water Pollution on the Environment</a:t>
            </a:r>
            <a:endParaRPr lang="en-US" sz="3600" dirty="0"/>
          </a:p>
        </p:txBody>
      </p:sp>
      <p:sp>
        <p:nvSpPr>
          <p:cNvPr id="3" name="Content Placeholder 2"/>
          <p:cNvSpPr>
            <a:spLocks noGrp="1"/>
          </p:cNvSpPr>
          <p:nvPr>
            <p:ph idx="1"/>
          </p:nvPr>
        </p:nvSpPr>
        <p:spPr>
          <a:xfrm>
            <a:off x="1447800" y="1600200"/>
            <a:ext cx="4052971" cy="4756150"/>
          </a:xfrm>
        </p:spPr>
        <p:txBody>
          <a:bodyPr>
            <a:normAutofit fontScale="70000" lnSpcReduction="20000"/>
          </a:bodyPr>
          <a:lstStyle/>
          <a:p>
            <a:r>
              <a:rPr lang="en-US" dirty="0" smtClean="0"/>
              <a:t>Chemicals </a:t>
            </a:r>
            <a:r>
              <a:rPr lang="en-US" dirty="0"/>
              <a:t>and heavy metals from industrial and municipal </a:t>
            </a:r>
            <a:r>
              <a:rPr lang="en-US" dirty="0" smtClean="0"/>
              <a:t>sources </a:t>
            </a:r>
            <a:r>
              <a:rPr lang="en-US" dirty="0"/>
              <a:t>contaminate waterways as well. </a:t>
            </a:r>
            <a:endParaRPr lang="en-US" dirty="0" smtClean="0"/>
          </a:p>
          <a:p>
            <a:r>
              <a:rPr lang="en-US" dirty="0" smtClean="0"/>
              <a:t>These </a:t>
            </a:r>
            <a:r>
              <a:rPr lang="en-US" dirty="0"/>
              <a:t>contaminants are toxic to aquatic life—most often reducing an organism’s life span and ability to reproduce—and make their way up the food chain as predator eats prey. </a:t>
            </a:r>
            <a:endParaRPr lang="en-US" dirty="0" smtClean="0"/>
          </a:p>
          <a:p>
            <a:r>
              <a:rPr lang="en-US" dirty="0" smtClean="0"/>
              <a:t>That’s </a:t>
            </a:r>
            <a:r>
              <a:rPr lang="en-US" dirty="0"/>
              <a:t>how tuna and other big fish accumulate high quantities of toxins, such as mercury.</a:t>
            </a:r>
          </a:p>
        </p:txBody>
      </p:sp>
      <p:sp>
        <p:nvSpPr>
          <p:cNvPr id="4" name="Slide Number Placeholder 3"/>
          <p:cNvSpPr>
            <a:spLocks noGrp="1"/>
          </p:cNvSpPr>
          <p:nvPr>
            <p:ph type="sldNum" sz="quarter" idx="12"/>
          </p:nvPr>
        </p:nvSpPr>
        <p:spPr/>
        <p:txBody>
          <a:bodyPr/>
          <a:lstStyle/>
          <a:p>
            <a:fld id="{9DAB3369-7666-44EB-AEA9-5FA9440DB40A}" type="slidenum">
              <a:rPr lang="en-US" smtClean="0"/>
              <a:pPr/>
              <a:t>86</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415" t="4446" r="11415" b="3333"/>
          <a:stretch/>
        </p:blipFill>
        <p:spPr>
          <a:xfrm>
            <a:off x="5500771" y="1625097"/>
            <a:ext cx="3437263" cy="3962400"/>
          </a:xfrm>
          <a:prstGeom prst="rect">
            <a:avLst/>
          </a:prstGeom>
        </p:spPr>
      </p:pic>
    </p:spTree>
    <p:extLst>
      <p:ext uri="{BB962C8B-B14F-4D97-AF65-F5344CB8AC3E}">
        <p14:creationId xmlns:p14="http://schemas.microsoft.com/office/powerpoint/2010/main" val="22696762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3600" dirty="0">
                <a:solidFill>
                  <a:schemeClr val="bg1"/>
                </a:solidFill>
              </a:rPr>
              <a:t>Effects of Water Pollution on the Environment</a:t>
            </a:r>
            <a:endParaRPr lang="en-US" sz="3600" dirty="0"/>
          </a:p>
        </p:txBody>
      </p:sp>
      <p:sp>
        <p:nvSpPr>
          <p:cNvPr id="3" name="Content Placeholder 2"/>
          <p:cNvSpPr>
            <a:spLocks noGrp="1"/>
          </p:cNvSpPr>
          <p:nvPr>
            <p:ph idx="1"/>
          </p:nvPr>
        </p:nvSpPr>
        <p:spPr>
          <a:xfrm>
            <a:off x="1219200" y="4389437"/>
            <a:ext cx="7772400" cy="2332038"/>
          </a:xfrm>
        </p:spPr>
        <p:txBody>
          <a:bodyPr>
            <a:normAutofit fontScale="62500" lnSpcReduction="20000"/>
          </a:bodyPr>
          <a:lstStyle/>
          <a:p>
            <a:r>
              <a:rPr lang="en-US" dirty="0" smtClean="0"/>
              <a:t>Marine </a:t>
            </a:r>
            <a:r>
              <a:rPr lang="en-US" dirty="0"/>
              <a:t>ecosystems are also threatened by marine debris, which can strangle, suffocate, and starve animals. </a:t>
            </a:r>
            <a:endParaRPr lang="en-US" dirty="0" smtClean="0"/>
          </a:p>
          <a:p>
            <a:r>
              <a:rPr lang="en-US" dirty="0" smtClean="0"/>
              <a:t>Much </a:t>
            </a:r>
            <a:r>
              <a:rPr lang="en-US" dirty="0"/>
              <a:t>of this solid debris, such as plastic bags and soda cans, gets swept into sewers and storm drains and eventually out to sea, turning our oceans into trash soup and sometimes consolidating to form floating garbage patches. </a:t>
            </a:r>
            <a:endParaRPr lang="en-US" dirty="0" smtClean="0"/>
          </a:p>
          <a:p>
            <a:r>
              <a:rPr lang="en-US" dirty="0" smtClean="0"/>
              <a:t>Discarded </a:t>
            </a:r>
            <a:r>
              <a:rPr lang="en-US" dirty="0"/>
              <a:t>fishing gear and other types of debris are responsible for harming more than 200 different species of marine life.</a:t>
            </a:r>
          </a:p>
        </p:txBody>
      </p:sp>
      <p:sp>
        <p:nvSpPr>
          <p:cNvPr id="4" name="Slide Number Placeholder 3"/>
          <p:cNvSpPr>
            <a:spLocks noGrp="1"/>
          </p:cNvSpPr>
          <p:nvPr>
            <p:ph type="sldNum" sz="quarter" idx="12"/>
          </p:nvPr>
        </p:nvSpPr>
        <p:spPr/>
        <p:txBody>
          <a:bodyPr/>
          <a:lstStyle/>
          <a:p>
            <a:fld id="{9DAB3369-7666-44EB-AEA9-5FA9440DB40A}" type="slidenum">
              <a:rPr lang="en-US" smtClean="0"/>
              <a:pPr/>
              <a:t>87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0300" y="1417638"/>
            <a:ext cx="4343400" cy="2895600"/>
          </a:xfrm>
          <a:prstGeom prst="rect">
            <a:avLst/>
          </a:prstGeom>
        </p:spPr>
      </p:pic>
    </p:spTree>
    <p:extLst>
      <p:ext uri="{BB962C8B-B14F-4D97-AF65-F5344CB8AC3E}">
        <p14:creationId xmlns:p14="http://schemas.microsoft.com/office/powerpoint/2010/main" val="8280872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3600" dirty="0">
                <a:solidFill>
                  <a:schemeClr val="bg1"/>
                </a:solidFill>
              </a:rPr>
              <a:t>Effects of Water Pollution on the Environment</a:t>
            </a:r>
            <a:endParaRPr lang="en-US" sz="3600" dirty="0"/>
          </a:p>
        </p:txBody>
      </p:sp>
      <p:sp>
        <p:nvSpPr>
          <p:cNvPr id="3" name="Content Placeholder 2"/>
          <p:cNvSpPr>
            <a:spLocks noGrp="1"/>
          </p:cNvSpPr>
          <p:nvPr>
            <p:ph idx="1"/>
          </p:nvPr>
        </p:nvSpPr>
        <p:spPr>
          <a:xfrm>
            <a:off x="1219200" y="4343400"/>
            <a:ext cx="7620000" cy="2133600"/>
          </a:xfrm>
        </p:spPr>
        <p:txBody>
          <a:bodyPr>
            <a:normAutofit fontScale="62500" lnSpcReduction="20000"/>
          </a:bodyPr>
          <a:lstStyle/>
          <a:p>
            <a:r>
              <a:rPr lang="en-US" dirty="0" smtClean="0"/>
              <a:t>Ocean </a:t>
            </a:r>
            <a:r>
              <a:rPr lang="en-US" dirty="0"/>
              <a:t>acidification is making it tougher for shellfish and coral to survive. </a:t>
            </a:r>
            <a:endParaRPr lang="en-US" dirty="0" smtClean="0"/>
          </a:p>
          <a:p>
            <a:r>
              <a:rPr lang="en-US" dirty="0" smtClean="0"/>
              <a:t>By absorbing </a:t>
            </a:r>
            <a:r>
              <a:rPr lang="en-US" dirty="0"/>
              <a:t>about a quarter of the carbon pollution created each year </a:t>
            </a:r>
            <a:r>
              <a:rPr lang="en-US" dirty="0" smtClean="0"/>
              <a:t>from </a:t>
            </a:r>
            <a:r>
              <a:rPr lang="en-US" dirty="0"/>
              <a:t>burning fossil fuels, oceans are becoming more acidic. </a:t>
            </a:r>
            <a:endParaRPr lang="en-US" dirty="0" smtClean="0"/>
          </a:p>
          <a:p>
            <a:r>
              <a:rPr lang="en-US" dirty="0" smtClean="0"/>
              <a:t>This </a:t>
            </a:r>
            <a:r>
              <a:rPr lang="en-US" dirty="0"/>
              <a:t>process makes it harder for shellfish and other species to build shells and may impact the nervous systems of sharks, clownfish, and other marine life.</a:t>
            </a:r>
          </a:p>
        </p:txBody>
      </p:sp>
      <p:sp>
        <p:nvSpPr>
          <p:cNvPr id="4" name="Slide Number Placeholder 3"/>
          <p:cNvSpPr>
            <a:spLocks noGrp="1"/>
          </p:cNvSpPr>
          <p:nvPr>
            <p:ph type="sldNum" sz="quarter" idx="12"/>
          </p:nvPr>
        </p:nvSpPr>
        <p:spPr/>
        <p:txBody>
          <a:bodyPr/>
          <a:lstStyle/>
          <a:p>
            <a:fld id="{9DAB3369-7666-44EB-AEA9-5FA9440DB40A}" type="slidenum">
              <a:rPr lang="en-US" smtClean="0"/>
              <a:pPr/>
              <a:t>88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350149"/>
            <a:ext cx="6096000" cy="2863453"/>
          </a:xfrm>
          <a:prstGeom prst="rect">
            <a:avLst/>
          </a:prstGeom>
        </p:spPr>
      </p:pic>
    </p:spTree>
    <p:extLst>
      <p:ext uri="{BB962C8B-B14F-4D97-AF65-F5344CB8AC3E}">
        <p14:creationId xmlns:p14="http://schemas.microsoft.com/office/powerpoint/2010/main" val="18138195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6</a:t>
            </a:r>
            <a:endParaRPr lang="en-US" sz="3600" dirty="0">
              <a:solidFill>
                <a:srgbClr val="4D4D4D"/>
              </a:solidFill>
            </a:endParaRPr>
          </a:p>
        </p:txBody>
      </p:sp>
      <p:sp>
        <p:nvSpPr>
          <p:cNvPr id="4" name="TextBox 3"/>
          <p:cNvSpPr txBox="1"/>
          <p:nvPr/>
        </p:nvSpPr>
        <p:spPr>
          <a:xfrm>
            <a:off x="2286000" y="1752600"/>
            <a:ext cx="6096000" cy="2339102"/>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what is meant by "water pollution".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Describe common sources of water pollution and explain the effects of each.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Tell what is meant by "primary water treatment," "secondary waste treatment," and "biochemical oxygen demand."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Make a drawing showing the principles of complete waste treatment.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89</a:t>
            </a:fld>
            <a:endParaRPr lang="en-US"/>
          </a:p>
        </p:txBody>
      </p:sp>
    </p:spTree>
    <p:extLst>
      <p:ext uri="{BB962C8B-B14F-4D97-AF65-F5344CB8AC3E}">
        <p14:creationId xmlns:p14="http://schemas.microsoft.com/office/powerpoint/2010/main" val="3929674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Formation of Soil</a:t>
            </a:r>
            <a:endParaRPr lang="en-US" dirty="0"/>
          </a:p>
        </p:txBody>
      </p:sp>
      <p:sp>
        <p:nvSpPr>
          <p:cNvPr id="3" name="Content Placeholder 2"/>
          <p:cNvSpPr>
            <a:spLocks noGrp="1"/>
          </p:cNvSpPr>
          <p:nvPr>
            <p:ph idx="1"/>
          </p:nvPr>
        </p:nvSpPr>
        <p:spPr>
          <a:xfrm>
            <a:off x="1219200" y="4684422"/>
            <a:ext cx="7772400" cy="2173578"/>
          </a:xfrm>
        </p:spPr>
        <p:txBody>
          <a:bodyPr>
            <a:normAutofit fontScale="92500" lnSpcReduction="20000"/>
          </a:bodyPr>
          <a:lstStyle/>
          <a:p>
            <a:pPr eaLnBrk="0" fontAlgn="base" hangingPunct="0">
              <a:spcBef>
                <a:spcPct val="0"/>
              </a:spcBef>
              <a:spcAft>
                <a:spcPct val="0"/>
              </a:spcAft>
            </a:pPr>
            <a:r>
              <a:rPr lang="en-US" altLang="en-US" sz="2000" dirty="0" smtClean="0"/>
              <a:t>Pioneering </a:t>
            </a:r>
            <a:r>
              <a:rPr lang="en-US" altLang="en-US" sz="2000" dirty="0"/>
              <a:t>vegetation ­– lichens at first – begins to settle and put out roots to nestle in loose fragments of rock, cracks or sediment. </a:t>
            </a:r>
            <a:endParaRPr lang="en-US" altLang="en-US" sz="2000" dirty="0" smtClean="0"/>
          </a:p>
          <a:p>
            <a:pPr eaLnBrk="0" fontAlgn="base" hangingPunct="0">
              <a:spcBef>
                <a:spcPct val="0"/>
              </a:spcBef>
              <a:spcAft>
                <a:spcPct val="0"/>
              </a:spcAft>
            </a:pPr>
            <a:r>
              <a:rPr lang="en-US" altLang="en-US" sz="2000" dirty="0" smtClean="0"/>
              <a:t>Once </a:t>
            </a:r>
            <a:r>
              <a:rPr lang="en-US" altLang="en-US" sz="2000" dirty="0"/>
              <a:t>a thin blanket of vegetation has established and organic matter starts to decompose, organic acids promote further disintegration of the initial rock or sediment material. </a:t>
            </a:r>
            <a:endParaRPr lang="en-US" altLang="en-US" sz="2000" dirty="0" smtClean="0"/>
          </a:p>
          <a:p>
            <a:pPr eaLnBrk="0" fontAlgn="base" hangingPunct="0">
              <a:spcBef>
                <a:spcPct val="0"/>
              </a:spcBef>
              <a:spcAft>
                <a:spcPct val="0"/>
              </a:spcAft>
            </a:pPr>
            <a:r>
              <a:rPr lang="en-US" altLang="en-US" sz="2000" dirty="0" smtClean="0"/>
              <a:t>With </a:t>
            </a:r>
            <a:r>
              <a:rPr lang="en-US" altLang="en-US" sz="2000" dirty="0"/>
              <a:t>time, life infuses through the soil body and blossoms on its surface while biological, chemical and physical weathering continues. </a:t>
            </a:r>
            <a:endParaRPr lang="en-US" altLang="en-US" sz="2000" dirty="0" smtClean="0"/>
          </a:p>
          <a:p>
            <a:pPr eaLnBrk="0" fontAlgn="base" hangingPunct="0">
              <a:spcBef>
                <a:spcPct val="0"/>
              </a:spcBef>
              <a:spcAft>
                <a:spcPct val="0"/>
              </a:spcAft>
            </a:pPr>
            <a:r>
              <a:rPr lang="en-US" altLang="en-US" sz="2000" dirty="0" smtClean="0"/>
              <a:t>A </a:t>
            </a:r>
            <a:r>
              <a:rPr lang="en-US" altLang="en-US" sz="2000" dirty="0"/>
              <a:t>new soil environment has formed.</a:t>
            </a:r>
          </a:p>
          <a:p>
            <a:endParaRPr lang="en-US" sz="2000" dirty="0"/>
          </a:p>
        </p:txBody>
      </p:sp>
      <p:pic>
        <p:nvPicPr>
          <p:cNvPr id="1026" name="Picture 2" descr="The stages of soil 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114" y="1331622"/>
            <a:ext cx="5353772"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DAB3369-7666-44EB-AEA9-5FA9440DB40A}" type="slidenum">
              <a:rPr lang="en-US" smtClean="0"/>
              <a:pPr/>
              <a:t>9</a:t>
            </a:fld>
            <a:endParaRPr lang="en-US"/>
          </a:p>
        </p:txBody>
      </p:sp>
    </p:spTree>
    <p:extLst>
      <p:ext uri="{BB962C8B-B14F-4D97-AF65-F5344CB8AC3E}">
        <p14:creationId xmlns:p14="http://schemas.microsoft.com/office/powerpoint/2010/main" val="23278419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Primary Wastewater Treatment</a:t>
            </a:r>
            <a:endParaRPr lang="en-US" dirty="0">
              <a:solidFill>
                <a:schemeClr val="bg1"/>
              </a:solidFill>
            </a:endParaRPr>
          </a:p>
        </p:txBody>
      </p:sp>
      <p:sp>
        <p:nvSpPr>
          <p:cNvPr id="3" name="Content Placeholder 2"/>
          <p:cNvSpPr>
            <a:spLocks noGrp="1"/>
          </p:cNvSpPr>
          <p:nvPr>
            <p:ph idx="1"/>
          </p:nvPr>
        </p:nvSpPr>
        <p:spPr>
          <a:xfrm>
            <a:off x="1413095" y="3733800"/>
            <a:ext cx="7239000" cy="2805112"/>
          </a:xfrm>
        </p:spPr>
        <p:txBody>
          <a:bodyPr>
            <a:normAutofit fontScale="62500" lnSpcReduction="20000"/>
          </a:bodyPr>
          <a:lstStyle/>
          <a:p>
            <a:r>
              <a:rPr lang="en-US" b="1" dirty="0" smtClean="0"/>
              <a:t>Primary Treatment of Wastewater </a:t>
            </a:r>
            <a:r>
              <a:rPr lang="en-US" dirty="0" smtClean="0"/>
              <a:t>involves </a:t>
            </a:r>
            <a:r>
              <a:rPr lang="en-US" dirty="0"/>
              <a:t>sedimentation of solid waste within the water. </a:t>
            </a:r>
            <a:endParaRPr lang="en-US" dirty="0" smtClean="0"/>
          </a:p>
          <a:p>
            <a:r>
              <a:rPr lang="en-US" dirty="0" smtClean="0"/>
              <a:t>This </a:t>
            </a:r>
            <a:r>
              <a:rPr lang="en-US" dirty="0"/>
              <a:t>is done after filtering out larger contaminants within the water. </a:t>
            </a:r>
            <a:endParaRPr lang="en-US" dirty="0" smtClean="0"/>
          </a:p>
          <a:p>
            <a:r>
              <a:rPr lang="en-US" dirty="0" smtClean="0"/>
              <a:t>Wastewater </a:t>
            </a:r>
            <a:r>
              <a:rPr lang="en-US" dirty="0"/>
              <a:t>is passed through several tanks and filters that separate water from contaminants. </a:t>
            </a:r>
            <a:endParaRPr lang="en-US" dirty="0" smtClean="0"/>
          </a:p>
          <a:p>
            <a:r>
              <a:rPr lang="en-US" dirty="0" smtClean="0"/>
              <a:t>The </a:t>
            </a:r>
            <a:r>
              <a:rPr lang="en-US" dirty="0"/>
              <a:t>resulting “sludge” is then fed into a digester, in which further processing takes place. </a:t>
            </a:r>
            <a:endParaRPr lang="en-US" dirty="0" smtClean="0"/>
          </a:p>
          <a:p>
            <a:r>
              <a:rPr lang="en-US" dirty="0" smtClean="0"/>
              <a:t>This </a:t>
            </a:r>
            <a:r>
              <a:rPr lang="en-US" dirty="0"/>
              <a:t>primary batch of sludge contains nearly 50% of suspended solids within wastewater.</a:t>
            </a:r>
          </a:p>
          <a:p>
            <a:endParaRPr lang="en-US" dirty="0"/>
          </a:p>
        </p:txBody>
      </p:sp>
      <p:sp>
        <p:nvSpPr>
          <p:cNvPr id="4" name="Slide Number Placeholder 3"/>
          <p:cNvSpPr>
            <a:spLocks noGrp="1"/>
          </p:cNvSpPr>
          <p:nvPr>
            <p:ph type="sldNum" sz="quarter" idx="12"/>
          </p:nvPr>
        </p:nvSpPr>
        <p:spPr/>
        <p:txBody>
          <a:bodyPr/>
          <a:lstStyle/>
          <a:p>
            <a:fld id="{9DAB3369-7666-44EB-AEA9-5FA9440DB40A}" type="slidenum">
              <a:rPr lang="en-US" smtClean="0"/>
              <a:pPr/>
              <a:t>90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031" y="1379915"/>
            <a:ext cx="5339127" cy="2273300"/>
          </a:xfrm>
          <a:prstGeom prst="rect">
            <a:avLst/>
          </a:prstGeom>
        </p:spPr>
      </p:pic>
    </p:spTree>
    <p:extLst>
      <p:ext uri="{BB962C8B-B14F-4D97-AF65-F5344CB8AC3E}">
        <p14:creationId xmlns:p14="http://schemas.microsoft.com/office/powerpoint/2010/main" val="12289295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Secondary Wastewater Treatment</a:t>
            </a:r>
            <a:endParaRPr lang="en-US" dirty="0">
              <a:solidFill>
                <a:schemeClr val="bg1"/>
              </a:solidFill>
            </a:endParaRPr>
          </a:p>
        </p:txBody>
      </p:sp>
      <p:sp>
        <p:nvSpPr>
          <p:cNvPr id="3" name="Content Placeholder 2"/>
          <p:cNvSpPr>
            <a:spLocks noGrp="1"/>
          </p:cNvSpPr>
          <p:nvPr>
            <p:ph idx="1"/>
          </p:nvPr>
        </p:nvSpPr>
        <p:spPr>
          <a:xfrm>
            <a:off x="1371600" y="1600200"/>
            <a:ext cx="7543800" cy="4953000"/>
          </a:xfrm>
        </p:spPr>
        <p:txBody>
          <a:bodyPr>
            <a:normAutofit fontScale="62500" lnSpcReduction="20000"/>
          </a:bodyPr>
          <a:lstStyle/>
          <a:p>
            <a:r>
              <a:rPr lang="en-US" b="1" dirty="0" smtClean="0"/>
              <a:t>Secondary Treatment of Wastewater </a:t>
            </a:r>
            <a:r>
              <a:rPr lang="en-US" dirty="0" smtClean="0"/>
              <a:t>makes </a:t>
            </a:r>
            <a:r>
              <a:rPr lang="en-US" dirty="0"/>
              <a:t>use of oxidation to further purify wastewater. This can be done in one of three ways:</a:t>
            </a:r>
          </a:p>
          <a:p>
            <a:r>
              <a:rPr lang="en-US" b="1" dirty="0"/>
              <a:t>Biofiltration</a:t>
            </a:r>
            <a:endParaRPr lang="en-US" dirty="0"/>
          </a:p>
          <a:p>
            <a:pPr lvl="1"/>
            <a:r>
              <a:rPr lang="en-US" dirty="0"/>
              <a:t>This method of secondary treatment of wastewater employs sand filters, contact filters, or trickling filters to ensure that additional sediment is removed from wastewater. Of the three filters, trickling filters are typically the most effective for small-batch wastewater treatment.</a:t>
            </a:r>
          </a:p>
          <a:p>
            <a:r>
              <a:rPr lang="en-US" b="1" dirty="0"/>
              <a:t>Aeration</a:t>
            </a:r>
            <a:endParaRPr lang="en-US" dirty="0"/>
          </a:p>
          <a:p>
            <a:pPr lvl="1"/>
            <a:r>
              <a:rPr lang="en-US" dirty="0"/>
              <a:t>Aeration is a long, but effective process that entails mixing wastewater with a solution of microorganisms. The resulting mixture is then aerated for up to 30 hours at a time to ensure results.</a:t>
            </a:r>
          </a:p>
          <a:p>
            <a:r>
              <a:rPr lang="en-US" b="1" dirty="0"/>
              <a:t>Oxidation Ponds</a:t>
            </a:r>
            <a:endParaRPr lang="en-US" dirty="0"/>
          </a:p>
          <a:p>
            <a:pPr lvl="1"/>
            <a:r>
              <a:rPr lang="en-US" dirty="0"/>
              <a:t>Oxidation ponds are typically used in warmer places. In addition, this method utilizes natural bodies of water like lagoons. Wastewater is allowed to pass through this body for a period of time and is then retained for two to three weeks.</a:t>
            </a:r>
          </a:p>
          <a:p>
            <a:endParaRPr lang="en-US" dirty="0"/>
          </a:p>
        </p:txBody>
      </p:sp>
      <p:sp>
        <p:nvSpPr>
          <p:cNvPr id="4" name="Slide Number Placeholder 3"/>
          <p:cNvSpPr>
            <a:spLocks noGrp="1"/>
          </p:cNvSpPr>
          <p:nvPr>
            <p:ph type="sldNum" sz="quarter" idx="12"/>
          </p:nvPr>
        </p:nvSpPr>
        <p:spPr/>
        <p:txBody>
          <a:bodyPr/>
          <a:lstStyle/>
          <a:p>
            <a:fld id="{9DAB3369-7666-44EB-AEA9-5FA9440DB40A}" type="slidenum">
              <a:rPr lang="en-US" smtClean="0"/>
              <a:pPr/>
              <a:t>91</a:t>
            </a:fld>
            <a:endParaRPr lang="en-US"/>
          </a:p>
        </p:txBody>
      </p:sp>
    </p:spTree>
    <p:extLst>
      <p:ext uri="{BB962C8B-B14F-4D97-AF65-F5344CB8AC3E}">
        <p14:creationId xmlns:p14="http://schemas.microsoft.com/office/powerpoint/2010/main" val="1043502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Tertiary Waste Treatment</a:t>
            </a:r>
            <a:endParaRPr lang="en-US" dirty="0">
              <a:solidFill>
                <a:schemeClr val="bg1"/>
              </a:solidFill>
            </a:endParaRPr>
          </a:p>
        </p:txBody>
      </p:sp>
      <p:sp>
        <p:nvSpPr>
          <p:cNvPr id="3" name="Content Placeholder 2"/>
          <p:cNvSpPr>
            <a:spLocks noGrp="1"/>
          </p:cNvSpPr>
          <p:nvPr>
            <p:ph idx="1"/>
          </p:nvPr>
        </p:nvSpPr>
        <p:spPr>
          <a:xfrm>
            <a:off x="1295400" y="4267201"/>
            <a:ext cx="7391400" cy="1752600"/>
          </a:xfrm>
        </p:spPr>
        <p:txBody>
          <a:bodyPr>
            <a:normAutofit fontScale="62500" lnSpcReduction="20000"/>
          </a:bodyPr>
          <a:lstStyle/>
          <a:p>
            <a:r>
              <a:rPr lang="en-US" b="1" dirty="0" smtClean="0"/>
              <a:t>Tertiary Wastewater Treatment </a:t>
            </a:r>
            <a:r>
              <a:rPr lang="en-US" dirty="0" smtClean="0"/>
              <a:t>is the </a:t>
            </a:r>
            <a:r>
              <a:rPr lang="en-US" dirty="0"/>
              <a:t>third and last step in the basic wastewater management </a:t>
            </a:r>
            <a:r>
              <a:rPr lang="en-US" dirty="0" smtClean="0"/>
              <a:t>system.</a:t>
            </a:r>
          </a:p>
          <a:p>
            <a:r>
              <a:rPr lang="en-US" dirty="0" smtClean="0"/>
              <a:t>It</a:t>
            </a:r>
            <a:r>
              <a:rPr lang="en-US" dirty="0" smtClean="0"/>
              <a:t> </a:t>
            </a:r>
            <a:r>
              <a:rPr lang="en-US" dirty="0"/>
              <a:t>is mostly comprised of removing phosphates and nitrates from the water supply. </a:t>
            </a:r>
            <a:endParaRPr lang="en-US" dirty="0" smtClean="0"/>
          </a:p>
          <a:p>
            <a:r>
              <a:rPr lang="en-US" dirty="0" smtClean="0"/>
              <a:t>Substances </a:t>
            </a:r>
            <a:r>
              <a:rPr lang="en-US" dirty="0"/>
              <a:t>like </a:t>
            </a:r>
            <a:r>
              <a:rPr lang="en-US" dirty="0" smtClean="0"/>
              <a:t>activated </a:t>
            </a:r>
            <a:r>
              <a:rPr lang="en-US" dirty="0"/>
              <a:t>carbon and sand are among the most commonly used materials that assist in this process.</a:t>
            </a:r>
          </a:p>
        </p:txBody>
      </p:sp>
      <p:sp>
        <p:nvSpPr>
          <p:cNvPr id="4" name="Slide Number Placeholder 3"/>
          <p:cNvSpPr>
            <a:spLocks noGrp="1"/>
          </p:cNvSpPr>
          <p:nvPr>
            <p:ph type="sldNum" sz="quarter" idx="12"/>
          </p:nvPr>
        </p:nvSpPr>
        <p:spPr/>
        <p:txBody>
          <a:bodyPr/>
          <a:lstStyle/>
          <a:p>
            <a:fld id="{9DAB3369-7666-44EB-AEA9-5FA9440DB40A}" type="slidenum">
              <a:rPr lang="en-US" smtClean="0"/>
              <a:pPr/>
              <a:t>92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031" y="1379915"/>
            <a:ext cx="5339127" cy="2273300"/>
          </a:xfrm>
          <a:prstGeom prst="rect">
            <a:avLst/>
          </a:prstGeom>
        </p:spPr>
      </p:pic>
    </p:spTree>
    <p:extLst>
      <p:ext uri="{BB962C8B-B14F-4D97-AF65-F5344CB8AC3E}">
        <p14:creationId xmlns:p14="http://schemas.microsoft.com/office/powerpoint/2010/main" val="38007920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Biochemical Oxygen Demand</a:t>
            </a:r>
            <a:endParaRPr lang="en-US" dirty="0">
              <a:solidFill>
                <a:schemeClr val="bg1"/>
              </a:solidFill>
            </a:endParaRPr>
          </a:p>
        </p:txBody>
      </p:sp>
      <p:sp>
        <p:nvSpPr>
          <p:cNvPr id="3" name="Content Placeholder 2"/>
          <p:cNvSpPr>
            <a:spLocks noGrp="1"/>
          </p:cNvSpPr>
          <p:nvPr>
            <p:ph idx="1"/>
          </p:nvPr>
        </p:nvSpPr>
        <p:spPr>
          <a:xfrm>
            <a:off x="1828800" y="1600201"/>
            <a:ext cx="2971800" cy="4114799"/>
          </a:xfrm>
        </p:spPr>
        <p:txBody>
          <a:bodyPr>
            <a:normAutofit fontScale="62500" lnSpcReduction="20000"/>
          </a:bodyPr>
          <a:lstStyle/>
          <a:p>
            <a:r>
              <a:rPr lang="en-US" b="1" dirty="0" smtClean="0"/>
              <a:t>Biochemical Oxygen Demand (BOD) </a:t>
            </a:r>
            <a:r>
              <a:rPr lang="en-US" dirty="0" smtClean="0"/>
              <a:t>is </a:t>
            </a:r>
            <a:r>
              <a:rPr lang="en-US" dirty="0"/>
              <a:t>the amount of dissolved oxygen needed by aerobic biological organisms to break down organic material present in a given water sample at certain temperature over a specific time period. </a:t>
            </a:r>
            <a:endParaRPr lang="en-US" dirty="0" smtClean="0"/>
          </a:p>
          <a:p>
            <a:r>
              <a:rPr lang="en-US" dirty="0" smtClean="0"/>
              <a:t>Higher BOD levels usually indicate a higher level of organic pollution from sewage or manure.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402549"/>
            <a:ext cx="4155531" cy="5608638"/>
          </a:xfrm>
          <a:prstGeom prst="rect">
            <a:avLst/>
          </a:prstGeom>
        </p:spPr>
      </p:pic>
      <p:sp>
        <p:nvSpPr>
          <p:cNvPr id="4" name="Slide Number Placeholder 3"/>
          <p:cNvSpPr>
            <a:spLocks noGrp="1"/>
          </p:cNvSpPr>
          <p:nvPr>
            <p:ph type="sldNum" sz="quarter" idx="12"/>
          </p:nvPr>
        </p:nvSpPr>
        <p:spPr/>
        <p:txBody>
          <a:bodyPr/>
          <a:lstStyle/>
          <a:p>
            <a:fld id="{9DAB3369-7666-44EB-AEA9-5FA9440DB40A}" type="slidenum">
              <a:rPr lang="en-US" smtClean="0"/>
              <a:pPr/>
              <a:t>93</a:t>
            </a:fld>
            <a:endParaRPr lang="en-US"/>
          </a:p>
        </p:txBody>
      </p:sp>
    </p:spTree>
    <p:extLst>
      <p:ext uri="{BB962C8B-B14F-4D97-AF65-F5344CB8AC3E}">
        <p14:creationId xmlns:p14="http://schemas.microsoft.com/office/powerpoint/2010/main" val="1319404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838200"/>
            <a:ext cx="6553200" cy="715963"/>
          </a:xfrm>
        </p:spPr>
        <p:txBody>
          <a:bodyPr/>
          <a:lstStyle/>
          <a:p>
            <a:pPr algn="l"/>
            <a:r>
              <a:rPr lang="en-US" sz="3600" dirty="0" smtClean="0">
                <a:solidFill>
                  <a:srgbClr val="4D4D4D"/>
                </a:solidFill>
              </a:rPr>
              <a:t>Requirement 6</a:t>
            </a:r>
            <a:endParaRPr lang="en-US" sz="3600" dirty="0">
              <a:solidFill>
                <a:srgbClr val="4D4D4D"/>
              </a:solidFill>
            </a:endParaRPr>
          </a:p>
        </p:txBody>
      </p:sp>
      <p:sp>
        <p:nvSpPr>
          <p:cNvPr id="4" name="TextBox 3"/>
          <p:cNvSpPr txBox="1"/>
          <p:nvPr/>
        </p:nvSpPr>
        <p:spPr>
          <a:xfrm>
            <a:off x="2286000" y="1752600"/>
            <a:ext cx="6096000" cy="2339102"/>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Do the following:</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what is meant by "water pollution".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Describe common sources of water pollution and explain the effects of each. </a:t>
            </a:r>
          </a:p>
          <a:p>
            <a:pPr marL="685800" lvl="1" indent="-228600" eaLnBrk="0" fontAlgn="base" hangingPunct="0">
              <a:spcBef>
                <a:spcPct val="0"/>
              </a:spcBef>
              <a:spcAft>
                <a:spcPct val="0"/>
              </a:spcAft>
              <a:buFont typeface="+mj-lt"/>
              <a:buAutoNum type="alphaLcPeriod"/>
            </a:pPr>
            <a:r>
              <a:rPr lang="en-US" altLang="en-US" sz="1600" dirty="0">
                <a:latin typeface="Arial" panose="020B0604020202020204" pitchFamily="34" charset="0"/>
              </a:rPr>
              <a:t>Tell what is meant by "primary water treatment," "secondary waste treatment," and "biochemical oxygen demand." </a:t>
            </a:r>
          </a:p>
          <a:p>
            <a:pPr marL="685800" lvl="1" indent="-228600" eaLnBrk="0" fontAlgn="base" hangingPunct="0">
              <a:spcBef>
                <a:spcPct val="0"/>
              </a:spcBef>
              <a:spcAft>
                <a:spcPct val="0"/>
              </a:spcAft>
              <a:buFont typeface="+mj-lt"/>
              <a:buAutoNum type="alphaLcPeriod"/>
            </a:pPr>
            <a:r>
              <a:rPr lang="en-US" altLang="en-US" sz="1600" dirty="0">
                <a:solidFill>
                  <a:srgbClr val="C00000"/>
                </a:solidFill>
                <a:latin typeface="Arial" panose="020B0604020202020204" pitchFamily="34" charset="0"/>
              </a:rPr>
              <a:t>Make a drawing showing the principles of complete waste treatment.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94</a:t>
            </a:fld>
            <a:endParaRPr lang="en-US"/>
          </a:p>
        </p:txBody>
      </p:sp>
    </p:spTree>
    <p:extLst>
      <p:ext uri="{BB962C8B-B14F-4D97-AF65-F5344CB8AC3E}">
        <p14:creationId xmlns:p14="http://schemas.microsoft.com/office/powerpoint/2010/main" val="37921217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Principles of Complete Waste Treatment</a:t>
            </a:r>
            <a:endParaRPr lang="en-US" sz="3600" dirty="0">
              <a:solidFill>
                <a:schemeClr val="bg1"/>
              </a:solidFill>
            </a:endParaRPr>
          </a:p>
        </p:txBody>
      </p:sp>
      <p:sp>
        <p:nvSpPr>
          <p:cNvPr id="3" name="Slide Number Placeholder 2"/>
          <p:cNvSpPr>
            <a:spLocks noGrp="1"/>
          </p:cNvSpPr>
          <p:nvPr>
            <p:ph type="sldNum" sz="quarter" idx="12"/>
          </p:nvPr>
        </p:nvSpPr>
        <p:spPr/>
        <p:txBody>
          <a:bodyPr/>
          <a:lstStyle/>
          <a:p>
            <a:fld id="{9DAB3369-7666-44EB-AEA9-5FA9440DB40A}" type="slidenum">
              <a:rPr lang="en-US" smtClean="0"/>
              <a:pPr/>
              <a:t>95</a:t>
            </a:fld>
            <a:endParaRPr lang="en-US"/>
          </a:p>
        </p:txBody>
      </p:sp>
      <p:pic>
        <p:nvPicPr>
          <p:cNvPr id="6" name="Content Placeholder 5"/>
          <p:cNvPicPr>
            <a:picLocks noGrp="1" noChangeAspect="1"/>
          </p:cNvPicPr>
          <p:nvPr>
            <p:ph idx="1"/>
          </p:nvPr>
        </p:nvPicPr>
        <p:blipFill>
          <a:blip r:embed="rId2"/>
          <a:stretch>
            <a:fillRect/>
          </a:stretch>
        </p:blipFill>
        <p:spPr>
          <a:xfrm>
            <a:off x="457200" y="1698240"/>
            <a:ext cx="8229600" cy="4329883"/>
          </a:xfrm>
          <a:prstGeom prst="rect">
            <a:avLst/>
          </a:prstGeom>
        </p:spPr>
      </p:pic>
    </p:spTree>
    <p:extLst>
      <p:ext uri="{BB962C8B-B14F-4D97-AF65-F5344CB8AC3E}">
        <p14:creationId xmlns:p14="http://schemas.microsoft.com/office/powerpoint/2010/main" val="9960357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362200" y="152400"/>
            <a:ext cx="6553200" cy="715963"/>
          </a:xfrm>
        </p:spPr>
        <p:txBody>
          <a:bodyPr/>
          <a:lstStyle/>
          <a:p>
            <a:pPr algn="l"/>
            <a:r>
              <a:rPr lang="en-US" sz="3600" dirty="0" smtClean="0">
                <a:solidFill>
                  <a:srgbClr val="4D4D4D"/>
                </a:solidFill>
              </a:rPr>
              <a:t>Requirement 7</a:t>
            </a:r>
            <a:endParaRPr lang="en-US" sz="3600" dirty="0">
              <a:solidFill>
                <a:srgbClr val="4D4D4D"/>
              </a:solidFill>
            </a:endParaRPr>
          </a:p>
        </p:txBody>
      </p:sp>
      <p:sp>
        <p:nvSpPr>
          <p:cNvPr id="4" name="TextBox 3"/>
          <p:cNvSpPr txBox="1"/>
          <p:nvPr/>
        </p:nvSpPr>
        <p:spPr>
          <a:xfrm>
            <a:off x="2362200" y="868363"/>
            <a:ext cx="6096000" cy="5663089"/>
          </a:xfrm>
          <a:prstGeom prst="rect">
            <a:avLst/>
          </a:prstGeom>
          <a:noFill/>
        </p:spPr>
        <p:txBody>
          <a:bodyPr wrap="square" rtlCol="0">
            <a:spAutoFit/>
          </a:bodyPr>
          <a:lstStyle/>
          <a:p>
            <a:pPr lvl="0" eaLnBrk="0" fontAlgn="base" hangingPunct="0">
              <a:spcBef>
                <a:spcPct val="0"/>
              </a:spcBef>
              <a:spcAft>
                <a:spcPct val="0"/>
              </a:spcAft>
            </a:pPr>
            <a:r>
              <a:rPr lang="en-US" altLang="en-US" sz="1600" dirty="0">
                <a:latin typeface="Arial" panose="020B0604020202020204" pitchFamily="34" charset="0"/>
              </a:rPr>
              <a:t>Do TWO of the following:</a:t>
            </a:r>
          </a:p>
          <a:p>
            <a:pPr marL="685800" lvl="1" indent="-228600" eaLnBrk="0" fontAlgn="base" hangingPunct="0">
              <a:spcBef>
                <a:spcPct val="0"/>
              </a:spcBef>
              <a:spcAft>
                <a:spcPct val="0"/>
              </a:spcAft>
              <a:buFont typeface="+mj-lt"/>
              <a:buAutoNum type="alphaLcPeriod"/>
            </a:pPr>
            <a:r>
              <a:rPr lang="en-US" altLang="en-US" sz="1400" dirty="0">
                <a:latin typeface="Arial" panose="020B0604020202020204" pitchFamily="34" charset="0"/>
              </a:rPr>
              <a:t>Make a trip to two of the following places. Write a report of more than 500 words about the soil and water and energy conservation practices you saw.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An agricultural experiment.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 managed forest or a woodlot, range, or pasture.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 wildlife refuge or a fish or game management area.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 conservation-managed farm or ranch.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 managed watershed.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 waste-treatment plant.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 public drinking water treatment plant.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An industry water-use installation. </a:t>
            </a:r>
          </a:p>
          <a:p>
            <a:pPr marL="1143000" lvl="2" indent="-228600" eaLnBrk="0" fontAlgn="base" hangingPunct="0">
              <a:spcBef>
                <a:spcPct val="0"/>
              </a:spcBef>
              <a:spcAft>
                <a:spcPct val="0"/>
              </a:spcAft>
              <a:buFont typeface="+mj-lt"/>
              <a:buAutoNum type="arabicPeriod"/>
            </a:pPr>
            <a:r>
              <a:rPr lang="en-US" altLang="en-US" sz="1200" dirty="0">
                <a:latin typeface="Arial" panose="020B0604020202020204" pitchFamily="34" charset="0"/>
              </a:rPr>
              <a:t>A desalinization plant. </a:t>
            </a:r>
          </a:p>
          <a:p>
            <a:pPr marL="685800" lvl="1" indent="-228600" eaLnBrk="0" fontAlgn="base" hangingPunct="0">
              <a:spcBef>
                <a:spcPct val="0"/>
              </a:spcBef>
              <a:spcAft>
                <a:spcPct val="0"/>
              </a:spcAft>
              <a:buFont typeface="+mj-lt"/>
              <a:buAutoNum type="alphaLcPeriod"/>
            </a:pPr>
            <a:r>
              <a:rPr lang="en-US" altLang="en-US" sz="1400" dirty="0">
                <a:latin typeface="Arial" panose="020B0604020202020204" pitchFamily="34" charset="0"/>
              </a:rPr>
              <a:t>Plant 100 trees, bushes and/or vines for a good purpose. </a:t>
            </a:r>
          </a:p>
          <a:p>
            <a:pPr marL="685800" lvl="1" indent="-228600" eaLnBrk="0" fontAlgn="base" hangingPunct="0">
              <a:spcBef>
                <a:spcPct val="0"/>
              </a:spcBef>
              <a:spcAft>
                <a:spcPct val="0"/>
              </a:spcAft>
              <a:buFont typeface="+mj-lt"/>
              <a:buAutoNum type="alphaLcPeriod"/>
            </a:pPr>
            <a:r>
              <a:rPr lang="en-US" altLang="en-US" sz="1400" dirty="0">
                <a:latin typeface="Arial" panose="020B0604020202020204" pitchFamily="34" charset="0"/>
              </a:rPr>
              <a:t>Seed an area of at least one-fifth acre for some worthwhile conservation purposes, using suitable grasses or legumes alone or in a mixture. </a:t>
            </a:r>
          </a:p>
          <a:p>
            <a:pPr marL="685800" lvl="1" indent="-228600" eaLnBrk="0" fontAlgn="base" hangingPunct="0">
              <a:spcBef>
                <a:spcPct val="0"/>
              </a:spcBef>
              <a:spcAft>
                <a:spcPct val="0"/>
              </a:spcAft>
              <a:buFont typeface="+mj-lt"/>
              <a:buAutoNum type="alphaLcPeriod"/>
            </a:pPr>
            <a:r>
              <a:rPr lang="en-US" altLang="en-US" sz="1400" dirty="0">
                <a:latin typeface="Arial" panose="020B0604020202020204" pitchFamily="34" charset="0"/>
              </a:rPr>
              <a:t>Study a soil survey report. Describe the things in it. Using tracing paper and pen, trace over any of the soil maps</a:t>
            </a:r>
            <a:r>
              <a:rPr lang="en-US" altLang="en-US" sz="1400" i="1" dirty="0">
                <a:solidFill>
                  <a:srgbClr val="FF0000"/>
                </a:solidFill>
                <a:latin typeface="Arial" panose="020B0604020202020204" pitchFamily="34" charset="0"/>
              </a:rPr>
              <a:t>,</a:t>
            </a:r>
            <a:r>
              <a:rPr lang="en-US" altLang="en-US" sz="1400" dirty="0">
                <a:latin typeface="Arial" panose="020B0604020202020204" pitchFamily="34" charset="0"/>
              </a:rPr>
              <a:t> and outline an area with three or more different kinds of soil. List each kind of soil by full name and map symbol. </a:t>
            </a:r>
          </a:p>
          <a:p>
            <a:pPr marL="685800" lvl="1" indent="-228600" eaLnBrk="0" fontAlgn="base" hangingPunct="0">
              <a:spcBef>
                <a:spcPct val="0"/>
              </a:spcBef>
              <a:spcAft>
                <a:spcPct val="0"/>
              </a:spcAft>
              <a:buFont typeface="+mj-lt"/>
              <a:buAutoNum type="alphaLcPeriod"/>
            </a:pPr>
            <a:r>
              <a:rPr lang="en-US" altLang="en-US" sz="1400" dirty="0">
                <a:latin typeface="Arial" panose="020B0604020202020204" pitchFamily="34" charset="0"/>
              </a:rPr>
              <a:t>Make a list of places in your neighborhood, camps, school ground, or park having erosion, sedimentation, or pollution problems. Describe how these could be corrected through individual or group action. </a:t>
            </a:r>
          </a:p>
          <a:p>
            <a:pPr marL="685800" lvl="1" indent="-228600" eaLnBrk="0" fontAlgn="base" hangingPunct="0">
              <a:spcBef>
                <a:spcPct val="0"/>
              </a:spcBef>
              <a:spcAft>
                <a:spcPct val="0"/>
              </a:spcAft>
              <a:buFont typeface="+mj-lt"/>
              <a:buAutoNum type="alphaLcPeriod"/>
            </a:pPr>
            <a:r>
              <a:rPr lang="en-US" altLang="en-US" sz="1400" dirty="0">
                <a:latin typeface="Arial" panose="020B0604020202020204" pitchFamily="34" charset="0"/>
              </a:rPr>
              <a:t>Carry out any other soil and water conservation project approved by your merit badge counselor.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9456"/>
            <a:ext cx="914400" cy="933450"/>
          </a:xfrm>
          <a:prstGeom prst="rect">
            <a:avLst/>
          </a:prstGeom>
        </p:spPr>
      </p:pic>
      <p:sp>
        <p:nvSpPr>
          <p:cNvPr id="3" name="Slide Number Placeholder 2"/>
          <p:cNvSpPr>
            <a:spLocks noGrp="1"/>
          </p:cNvSpPr>
          <p:nvPr>
            <p:ph type="sldNum" sz="quarter" idx="12"/>
          </p:nvPr>
        </p:nvSpPr>
        <p:spPr/>
        <p:txBody>
          <a:bodyPr/>
          <a:lstStyle/>
          <a:p>
            <a:fld id="{9DAB3369-7666-44EB-AEA9-5FA9440DB40A}" type="slidenum">
              <a:rPr lang="en-US" smtClean="0"/>
              <a:pPr/>
              <a:t>96</a:t>
            </a:fld>
            <a:endParaRPr lang="en-US"/>
          </a:p>
        </p:txBody>
      </p:sp>
    </p:spTree>
    <p:extLst>
      <p:ext uri="{BB962C8B-B14F-4D97-AF65-F5344CB8AC3E}">
        <p14:creationId xmlns:p14="http://schemas.microsoft.com/office/powerpoint/2010/main" val="1472358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1">
      <a:dk1>
        <a:srgbClr val="262626"/>
      </a:dk1>
      <a:lt1>
        <a:srgbClr val="FFFFFF"/>
      </a:lt1>
      <a:dk2>
        <a:srgbClr val="1F497D"/>
      </a:dk2>
      <a:lt2>
        <a:srgbClr val="EEECE1"/>
      </a:lt2>
      <a:accent1>
        <a:srgbClr val="00B0F0"/>
      </a:accent1>
      <a:accent2>
        <a:srgbClr val="0040C0"/>
      </a:accent2>
      <a:accent3>
        <a:srgbClr val="187A08"/>
      </a:accent3>
      <a:accent4>
        <a:srgbClr val="E1AC85"/>
      </a:accent4>
      <a:accent5>
        <a:srgbClr val="7FA5F0"/>
      </a:accent5>
      <a:accent6>
        <a:srgbClr val="E1AC8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2485</TotalTime>
  <Words>6627</Words>
  <Application>Microsoft Office PowerPoint</Application>
  <PresentationFormat>On-screen Show (4:3)</PresentationFormat>
  <Paragraphs>576</Paragraphs>
  <Slides>96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Arial</vt:lpstr>
      <vt:lpstr>Calibri</vt:lpstr>
      <vt:lpstr>굴림</vt:lpstr>
      <vt:lpstr>1_Office Theme</vt:lpstr>
      <vt:lpstr>Soil and Water Conservation Merit Badge</vt:lpstr>
      <vt:lpstr>PowerPoint Presentation</vt:lpstr>
      <vt:lpstr>PowerPoint Presentation</vt:lpstr>
      <vt:lpstr>PowerPoint Presentation</vt:lpstr>
      <vt:lpstr>PowerPoint Presentation</vt:lpstr>
      <vt:lpstr>Requirement 1</vt:lpstr>
      <vt:lpstr>Soil</vt:lpstr>
      <vt:lpstr>Formation of Soil</vt:lpstr>
      <vt:lpstr>Formation of Soil</vt:lpstr>
      <vt:lpstr>Requirement 1</vt:lpstr>
      <vt:lpstr>Types of Soil: Sandy</vt:lpstr>
      <vt:lpstr>Types of Soil: Clay</vt:lpstr>
      <vt:lpstr>Types of Soil: Loam</vt:lpstr>
      <vt:lpstr>Requirement 1</vt:lpstr>
      <vt:lpstr>Plant Nutrients in the Soil</vt:lpstr>
      <vt:lpstr>Replacing Nutrients</vt:lpstr>
      <vt:lpstr>Requirement 2</vt:lpstr>
      <vt:lpstr>Soil Erosion</vt:lpstr>
      <vt:lpstr>Requirement 2</vt:lpstr>
      <vt:lpstr>Importance of Soil Conservation</vt:lpstr>
      <vt:lpstr>PowerPoint Presentation</vt:lpstr>
      <vt:lpstr>Requirement 2</vt:lpstr>
      <vt:lpstr>Geologic Soil Erosion</vt:lpstr>
      <vt:lpstr>Soil Erosion by Water</vt:lpstr>
      <vt:lpstr>Soil Erosion by Water</vt:lpstr>
      <vt:lpstr>Soil Erosion by Water</vt:lpstr>
      <vt:lpstr>Soil Erosion by Wind</vt:lpstr>
      <vt:lpstr>Requirement 2</vt:lpstr>
      <vt:lpstr>Soil Erosion</vt:lpstr>
      <vt:lpstr>Requirement 3</vt:lpstr>
      <vt:lpstr>Conservation Practices</vt:lpstr>
      <vt:lpstr>Requirement 3</vt:lpstr>
      <vt:lpstr>Conservation Tillage</vt:lpstr>
      <vt:lpstr>Contour Ridge Tillage</vt:lpstr>
      <vt:lpstr>Crop Rotation</vt:lpstr>
      <vt:lpstr>Grassed Waterways</vt:lpstr>
      <vt:lpstr>Filter Strips</vt:lpstr>
      <vt:lpstr>Riparian Buffers</vt:lpstr>
      <vt:lpstr>Requirement 3</vt:lpstr>
      <vt:lpstr>Requirement 4</vt:lpstr>
      <vt:lpstr>Watershed</vt:lpstr>
      <vt:lpstr>Requirement 4</vt:lpstr>
      <vt:lpstr>Watershed</vt:lpstr>
      <vt:lpstr>Lower Maumee Watershed</vt:lpstr>
      <vt:lpstr>Western Lake Erie Watershed</vt:lpstr>
      <vt:lpstr>Great Lakes Watershed (U.S.)</vt:lpstr>
      <vt:lpstr>Requirement 4</vt:lpstr>
      <vt:lpstr>River Basin</vt:lpstr>
      <vt:lpstr>Water Use in a River Basin</vt:lpstr>
      <vt:lpstr>Requirement 4</vt:lpstr>
      <vt:lpstr>Aquifer</vt:lpstr>
      <vt:lpstr>Requirement 5</vt:lpstr>
      <vt:lpstr>Hydrologic Cycle</vt:lpstr>
      <vt:lpstr>Requirement 5</vt:lpstr>
      <vt:lpstr>Percolation</vt:lpstr>
      <vt:lpstr>Demonstrating Percolation</vt:lpstr>
      <vt:lpstr>Capillary Action</vt:lpstr>
      <vt:lpstr>Demonstrating Capillary Action</vt:lpstr>
      <vt:lpstr>Precipitation</vt:lpstr>
      <vt:lpstr>Demonstrating Precipitation</vt:lpstr>
      <vt:lpstr>Evaporation</vt:lpstr>
      <vt:lpstr>Demonstrating Evaporation</vt:lpstr>
      <vt:lpstr>Transpiration</vt:lpstr>
      <vt:lpstr>Demonstrating Transpiration</vt:lpstr>
      <vt:lpstr>Requirement 5</vt:lpstr>
      <vt:lpstr>Vegetation Loss</vt:lpstr>
      <vt:lpstr>Requirement 5</vt:lpstr>
      <vt:lpstr>Erosion and Water Supply</vt:lpstr>
      <vt:lpstr>Requirement 5</vt:lpstr>
      <vt:lpstr>Industrial Use and Water Supply</vt:lpstr>
      <vt:lpstr>Requirement 6</vt:lpstr>
      <vt:lpstr>Water Pollution</vt:lpstr>
      <vt:lpstr>Water Pollution</vt:lpstr>
      <vt:lpstr>Requirement 6</vt:lpstr>
      <vt:lpstr>PowerPoint Presentation</vt:lpstr>
      <vt:lpstr>Sewage and Wastewater</vt:lpstr>
      <vt:lpstr>Sediment</vt:lpstr>
      <vt:lpstr>Organic Chemicals</vt:lpstr>
      <vt:lpstr>Salts and Mineral Substances</vt:lpstr>
      <vt:lpstr>Acid Mine Wastes</vt:lpstr>
      <vt:lpstr>Oil Pollution</vt:lpstr>
      <vt:lpstr>Radioactive Substances</vt:lpstr>
      <vt:lpstr>Thermal Pollution</vt:lpstr>
      <vt:lpstr>Effects of Water Pollution on Human Health</vt:lpstr>
      <vt:lpstr>Effects of Water Pollution on the Environment</vt:lpstr>
      <vt:lpstr>Effects of Water Pollution on the Environment</vt:lpstr>
      <vt:lpstr>Effects of Water Pollution on the Environment</vt:lpstr>
      <vt:lpstr>Effects of Water Pollution on the Environment</vt:lpstr>
      <vt:lpstr>Requirement 6</vt:lpstr>
      <vt:lpstr>Primary Wastewater Treatment</vt:lpstr>
      <vt:lpstr>Secondary Wastewater Treatment</vt:lpstr>
      <vt:lpstr>Tertiary Waste Treatment</vt:lpstr>
      <vt:lpstr>Biochemical Oxygen Demand</vt:lpstr>
      <vt:lpstr>Requirement 6</vt:lpstr>
      <vt:lpstr>Principles of Complete Waste Treatment</vt:lpstr>
      <vt:lpstr>Requirement 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Terry McKibben</cp:lastModifiedBy>
  <cp:revision>323</cp:revision>
  <dcterms:created xsi:type="dcterms:W3CDTF">2012-04-26T17:06:14Z</dcterms:created>
  <dcterms:modified xsi:type="dcterms:W3CDTF">2021-01-13T15:28:17Z</dcterms:modified>
</cp:coreProperties>
</file>